
<file path=[Content_Types].xml><?xml version="1.0" encoding="utf-8"?>
<Types xmlns="http://schemas.openxmlformats.org/package/2006/content-types">
  <Default Extension="bin" ContentType="audio/unknown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46" r:id="rId2"/>
    <p:sldId id="296" r:id="rId3"/>
    <p:sldId id="326" r:id="rId4"/>
    <p:sldId id="276" r:id="rId5"/>
    <p:sldId id="297" r:id="rId6"/>
    <p:sldId id="300" r:id="rId7"/>
    <p:sldId id="299" r:id="rId8"/>
    <p:sldId id="301" r:id="rId9"/>
    <p:sldId id="328" r:id="rId10"/>
    <p:sldId id="329" r:id="rId11"/>
    <p:sldId id="330" r:id="rId12"/>
    <p:sldId id="332" r:id="rId13"/>
    <p:sldId id="331" r:id="rId14"/>
    <p:sldId id="333" r:id="rId15"/>
    <p:sldId id="335" r:id="rId16"/>
    <p:sldId id="327" r:id="rId17"/>
    <p:sldId id="336" r:id="rId18"/>
    <p:sldId id="337" r:id="rId19"/>
    <p:sldId id="338" r:id="rId20"/>
    <p:sldId id="339" r:id="rId21"/>
    <p:sldId id="345" r:id="rId22"/>
    <p:sldId id="348" r:id="rId23"/>
    <p:sldId id="349" r:id="rId24"/>
    <p:sldId id="342" r:id="rId25"/>
    <p:sldId id="344" r:id="rId26"/>
    <p:sldId id="343" r:id="rId27"/>
    <p:sldId id="340" r:id="rId28"/>
    <p:sldId id="341" r:id="rId29"/>
    <p:sldId id="323" r:id="rId30"/>
    <p:sldId id="295" r:id="rId31"/>
    <p:sldId id="347" r:id="rId32"/>
    <p:sldId id="302" r:id="rId33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63" autoAdjust="0"/>
  </p:normalViewPr>
  <p:slideViewPr>
    <p:cSldViewPr>
      <p:cViewPr varScale="1">
        <p:scale>
          <a:sx n="117" d="100"/>
          <a:sy n="117" d="100"/>
        </p:scale>
        <p:origin x="148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5.xml"/><Relationship Id="rId18" Type="http://schemas.openxmlformats.org/officeDocument/2006/relationships/slide" Target="slides/slide20.xml"/><Relationship Id="rId3" Type="http://schemas.openxmlformats.org/officeDocument/2006/relationships/slide" Target="slides/slide5.xml"/><Relationship Id="rId21" Type="http://schemas.openxmlformats.org/officeDocument/2006/relationships/slide" Target="slides/slide23.xml"/><Relationship Id="rId7" Type="http://schemas.openxmlformats.org/officeDocument/2006/relationships/slide" Target="slides/slide9.xml"/><Relationship Id="rId12" Type="http://schemas.openxmlformats.org/officeDocument/2006/relationships/slide" Target="slides/slide14.xml"/><Relationship Id="rId17" Type="http://schemas.openxmlformats.org/officeDocument/2006/relationships/slide" Target="slides/slide19.xml"/><Relationship Id="rId25" Type="http://schemas.openxmlformats.org/officeDocument/2006/relationships/slide" Target="slides/slide32.xml"/><Relationship Id="rId2" Type="http://schemas.openxmlformats.org/officeDocument/2006/relationships/slide" Target="slides/slide4.xml"/><Relationship Id="rId16" Type="http://schemas.openxmlformats.org/officeDocument/2006/relationships/slide" Target="slides/slide18.xml"/><Relationship Id="rId20" Type="http://schemas.openxmlformats.org/officeDocument/2006/relationships/slide" Target="slides/slide22.xml"/><Relationship Id="rId1" Type="http://schemas.openxmlformats.org/officeDocument/2006/relationships/slide" Target="slides/slide3.xml"/><Relationship Id="rId6" Type="http://schemas.openxmlformats.org/officeDocument/2006/relationships/slide" Target="slides/slide8.xml"/><Relationship Id="rId11" Type="http://schemas.openxmlformats.org/officeDocument/2006/relationships/slide" Target="slides/slide13.xml"/><Relationship Id="rId24" Type="http://schemas.openxmlformats.org/officeDocument/2006/relationships/slide" Target="slides/slide26.xml"/><Relationship Id="rId5" Type="http://schemas.openxmlformats.org/officeDocument/2006/relationships/slide" Target="slides/slide7.xml"/><Relationship Id="rId15" Type="http://schemas.openxmlformats.org/officeDocument/2006/relationships/slide" Target="slides/slide17.xml"/><Relationship Id="rId23" Type="http://schemas.openxmlformats.org/officeDocument/2006/relationships/slide" Target="slides/slide25.xml"/><Relationship Id="rId10" Type="http://schemas.openxmlformats.org/officeDocument/2006/relationships/slide" Target="slides/slide12.xml"/><Relationship Id="rId19" Type="http://schemas.openxmlformats.org/officeDocument/2006/relationships/slide" Target="slides/slide21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6.xml"/><Relationship Id="rId22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25FF3-86A6-9245-A8E0-04C903E1E389}" type="datetimeFigureOut">
              <a:rPr lang="en-US" smtClean="0"/>
              <a:t>10/9/19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DA88EC-ABAC-4347-A91D-420F1E764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15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C160B3-9ADF-4ADD-9B2C-1E4A8EAE568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E26272-39AA-4D86-8473-BC81102CCA1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E26272-39AA-4D86-8473-BC81102CCA1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E26272-39AA-4D86-8473-BC81102CCA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E26272-39AA-4D86-8473-BC81102CCA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E26272-39AA-4D86-8473-BC81102CCA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E26272-39AA-4D86-8473-BC81102CCA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E26272-39AA-4D86-8473-BC81102CCA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E26272-39AA-4D86-8473-BC81102CCA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E26272-39AA-4D86-8473-BC81102CCA1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E26272-39AA-4D86-8473-BC81102CCA1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AE122E8-A40E-AE4A-BE1A-15102FA05C61}" type="slidenum">
              <a:rPr lang="en-US" sz="1300" b="0"/>
              <a:pPr eaLnBrk="1" hangingPunct="1"/>
              <a:t>3</a:t>
            </a:fld>
            <a:endParaRPr lang="en-US" sz="1300" b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E26272-39AA-4D86-8473-BC81102CCA1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E26272-39AA-4D86-8473-BC81102CCA1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E26272-39AA-4D86-8473-BC81102CCA1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E26272-39AA-4D86-8473-BC81102CCA1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E26272-39AA-4D86-8473-BC81102CCA1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E26272-39AA-4D86-8473-BC81102CCA1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371DA2-97A0-4D54-8A53-4F110964E95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D815CC-2C09-4FD5-B73E-CB6DB797792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526A8D-B3BD-44F2-A629-CD89055E2DE0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E26272-39AA-4D86-8473-BC81102CCA15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E6DA1F9-192A-974F-9142-C55802C352B8}" type="slidenum">
              <a:rPr lang="en-US" sz="1300" b="0"/>
              <a:pPr eaLnBrk="1" hangingPunct="1"/>
              <a:t>4</a:t>
            </a:fld>
            <a:endParaRPr lang="en-US" sz="1300" b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F44512-4E1F-4AD1-A342-8E02C4EAB96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E26272-39AA-4D86-8473-BC81102CCA1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E26272-39AA-4D86-8473-BC81102CCA1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E26272-39AA-4D86-8473-BC81102CCA1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E26272-39AA-4D86-8473-BC81102CCA1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E26272-39AA-4D86-8473-BC81102CCA1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Click to edit Master subtitle style</a:t>
            </a:r>
            <a:endParaRPr lang="nl-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592" y="6372860"/>
            <a:ext cx="2133600" cy="365125"/>
          </a:xfrm>
          <a:prstGeom prst="rect">
            <a:avLst/>
          </a:prstGeom>
        </p:spPr>
        <p:txBody>
          <a:bodyPr/>
          <a:lstStyle/>
          <a:p>
            <a:fld id="{FF7BA092-EDD5-4E3D-8DC5-7A95951339E1}" type="datetimeFigureOut">
              <a:rPr lang="nl-NL" smtClean="0"/>
              <a:t>09-10-19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B63C-E7FA-4917-9C65-74E937EB632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9772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7BA092-EDD5-4E3D-8DC5-7A95951339E1}" type="datetimeFigureOut">
              <a:rPr lang="nl-NL" smtClean="0"/>
              <a:t>09-10-19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B63C-E7FA-4917-9C65-74E937EB632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5461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7BA092-EDD5-4E3D-8DC5-7A95951339E1}" type="datetimeFigureOut">
              <a:rPr lang="nl-NL" smtClean="0"/>
              <a:t>09-10-19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B63C-E7FA-4917-9C65-74E937EB632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00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7BA092-EDD5-4E3D-8DC5-7A95951339E1}" type="datetimeFigureOut">
              <a:rPr lang="nl-NL" smtClean="0"/>
              <a:t>09-10-19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B63C-E7FA-4917-9C65-74E937EB632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669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7BA092-EDD5-4E3D-8DC5-7A95951339E1}" type="datetimeFigureOut">
              <a:rPr lang="nl-NL" smtClean="0"/>
              <a:t>09-10-19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B63C-E7FA-4917-9C65-74E937EB632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4241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7BA092-EDD5-4E3D-8DC5-7A95951339E1}" type="datetimeFigureOut">
              <a:rPr lang="nl-NL" smtClean="0"/>
              <a:t>09-10-19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B63C-E7FA-4917-9C65-74E937EB632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8090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7BA092-EDD5-4E3D-8DC5-7A95951339E1}" type="datetimeFigureOut">
              <a:rPr lang="nl-NL" smtClean="0"/>
              <a:t>09-10-19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B63C-E7FA-4917-9C65-74E937EB632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557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7BA092-EDD5-4E3D-8DC5-7A95951339E1}" type="datetimeFigureOut">
              <a:rPr lang="nl-NL" smtClean="0"/>
              <a:t>09-10-19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B63C-E7FA-4917-9C65-74E937EB632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2234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7BA092-EDD5-4E3D-8DC5-7A95951339E1}" type="datetimeFigureOut">
              <a:rPr lang="nl-NL" smtClean="0"/>
              <a:t>09-10-19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B63C-E7FA-4917-9C65-74E937EB632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6858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7BA092-EDD5-4E3D-8DC5-7A95951339E1}" type="datetimeFigureOut">
              <a:rPr lang="nl-NL" smtClean="0"/>
              <a:t>09-10-19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B63C-E7FA-4917-9C65-74E937EB632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2039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F7BA092-EDD5-4E3D-8DC5-7A95951339E1}" type="datetimeFigureOut">
              <a:rPr lang="nl-NL" smtClean="0"/>
              <a:t>09-10-19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B63C-E7FA-4917-9C65-74E937EB632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9510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68" y="4369111"/>
            <a:ext cx="3746032" cy="248888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7704" y="274638"/>
            <a:ext cx="677909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3B63C-E7FA-4917-9C65-74E937EB632F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extBox 9"/>
          <p:cNvSpPr txBox="1"/>
          <p:nvPr userDrawn="1"/>
        </p:nvSpPr>
        <p:spPr>
          <a:xfrm>
            <a:off x="7596336" y="260648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 err="1"/>
              <a:t>PdVBV</a:t>
            </a:r>
            <a:r>
              <a:rPr lang="en-US" sz="2800" b="1" i="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A8B9C-6D15-084D-A17A-F50103E74FE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504" y="6126163"/>
            <a:ext cx="650614" cy="65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1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Trebuchet MS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Trebuchet MS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rebuchet MS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Trebuchet MS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rebuchet MS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rebuchet MS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mozilla-europe.org/tr/products/firefox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hyperlink" Target="http://www.theatrehistory.com/german/sudermann002.html" TargetMode="External"/><Relationship Id="rId4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hyperlink" Target="http://www.designstop.com/free_stuff/clipart/bullets/assets/hole4.gif" TargetMode="External"/><Relationship Id="rId4" Type="http://schemas.openxmlformats.org/officeDocument/2006/relationships/image" Target="../media/image5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gif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5" Type="http://schemas.openxmlformats.org/officeDocument/2006/relationships/image" Target="../media/image18.gif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jpeg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7704" y="274638"/>
            <a:ext cx="5688632" cy="1143000"/>
          </a:xfrm>
        </p:spPr>
        <p:txBody>
          <a:bodyPr/>
          <a:lstStyle/>
          <a:p>
            <a:r>
              <a:rPr lang="en-US" dirty="0"/>
              <a:t>Notes, 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Put </a:t>
            </a:r>
            <a:r>
              <a:rPr lang="en-US" sz="2000" dirty="0" err="1"/>
              <a:t>Dev</a:t>
            </a:r>
            <a:r>
              <a:rPr lang="en-US" sz="2000" dirty="0"/>
              <a:t>-Ops into perspective.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As a DBA or Database-person you will be asked to join a </a:t>
            </a:r>
            <a:r>
              <a:rPr lang="en-US" sz="2000" dirty="0" err="1"/>
              <a:t>Dev_Ops</a:t>
            </a:r>
            <a:r>
              <a:rPr lang="en-US" sz="2000" dirty="0"/>
              <a:t> team and use some of the Agile methods. When this happens, you will have to absorb new knowledge and work-habits. But you will also have to educate your colleagues on what is possible and impossible at the database level.</a:t>
            </a:r>
          </a:p>
          <a:p>
            <a:pPr marL="0" indent="0">
              <a:buNone/>
            </a:pPr>
            <a:r>
              <a:rPr lang="en-US" sz="2000" dirty="0"/>
              <a:t>We will try to give some guidelines, and point out a few embarrassing mistakes we made in these situations.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Level: All</a:t>
            </a:r>
          </a:p>
          <a:p>
            <a:pPr marL="0" indent="0">
              <a:buNone/>
            </a:pPr>
            <a:r>
              <a:rPr lang="en-US" sz="2000" dirty="0"/>
              <a:t>Time: anywhere from 30 to 60 min.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Repeat of history, with different naming convention.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00537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259632" y="26064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+mn-lt"/>
              </a:rPr>
              <a:t>We need some “structure”</a:t>
            </a: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331640" y="6457890"/>
            <a:ext cx="6451624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Regulation needed</a:t>
            </a:r>
            <a:r>
              <a:rPr lang="is-IS" sz="1000" b="0" dirty="0">
                <a:latin typeface="Lucida Sans Unicode" pitchFamily="34" charset="0"/>
              </a:rPr>
              <a:t>…</a:t>
            </a:r>
            <a:endParaRPr lang="en-US" sz="1000" b="0" dirty="0">
              <a:latin typeface="Lucida Sans Unicode" pitchFamily="34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Architecture, structure</a:t>
            </a:r>
            <a:r>
              <a:rPr lang="is-IS" sz="1000" b="0" dirty="0">
                <a:latin typeface="Lucida Sans Unicode" pitchFamily="34" charset="0"/>
              </a:rPr>
              <a:t>…</a:t>
            </a:r>
            <a:endParaRPr lang="en-US" sz="1000" b="0" dirty="0">
              <a:latin typeface="Lucida Sans Unicode" pitchFamily="34" charset="0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10</a:t>
            </a:fld>
            <a:endParaRPr lang="en-US" sz="14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bin_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24745"/>
            <a:ext cx="7920880" cy="527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41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259632" y="26064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+mn-lt"/>
              </a:rPr>
              <a:t>Specializations </a:t>
            </a:r>
            <a:r>
              <a:rPr lang="is-IS" sz="2400" b="1" dirty="0">
                <a:latin typeface="+mn-lt"/>
              </a:rPr>
              <a:t>… (90s)</a:t>
            </a:r>
            <a:endParaRPr lang="en-US" sz="2400" b="1" dirty="0">
              <a:latin typeface="+mn-lt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331640" y="6457890"/>
            <a:ext cx="6451624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Process</a:t>
            </a:r>
            <a:r>
              <a:rPr lang="is-IS" sz="1000" dirty="0">
                <a:latin typeface="Lucida Sans Unicode" pitchFamily="34" charset="0"/>
              </a:rPr>
              <a:t>… Specialization..  Outsourcing... Offshouring..</a:t>
            </a:r>
            <a:endParaRPr lang="en-US" sz="1000" b="0" dirty="0">
              <a:latin typeface="Lucida Sans Unicode" pitchFamily="34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And this needs management</a:t>
            </a:r>
            <a:r>
              <a:rPr lang="is-IS" sz="1000" b="0" dirty="0">
                <a:latin typeface="Lucida Sans Unicode" pitchFamily="34" charset="0"/>
              </a:rPr>
              <a:t>… </a:t>
            </a:r>
            <a:endParaRPr lang="en-US" sz="1000" b="0" dirty="0">
              <a:latin typeface="Lucida Sans Unicode" pitchFamily="34" charset="0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11</a:t>
            </a:fld>
            <a:endParaRPr lang="en-US" sz="14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412776"/>
            <a:ext cx="4258816" cy="4421088"/>
          </a:xfrm>
        </p:spPr>
        <p:txBody>
          <a:bodyPr/>
          <a:lstStyle/>
          <a:p>
            <a:r>
              <a:rPr lang="en-US" dirty="0" err="1"/>
              <a:t>Analysists</a:t>
            </a:r>
            <a:r>
              <a:rPr lang="en-US" dirty="0"/>
              <a:t> </a:t>
            </a:r>
            <a:r>
              <a:rPr lang="is-IS" dirty="0"/>
              <a:t>…</a:t>
            </a:r>
            <a:endParaRPr lang="en-US" dirty="0"/>
          </a:p>
          <a:p>
            <a:r>
              <a:rPr lang="en-US" dirty="0"/>
              <a:t>Designers</a:t>
            </a:r>
            <a:r>
              <a:rPr lang="is-IS" dirty="0"/>
              <a:t>…</a:t>
            </a:r>
          </a:p>
          <a:p>
            <a:r>
              <a:rPr lang="is-IS" dirty="0"/>
              <a:t>Programmers...</a:t>
            </a:r>
          </a:p>
          <a:p>
            <a:r>
              <a:rPr lang="is-IS" dirty="0"/>
              <a:t>Testers....</a:t>
            </a:r>
          </a:p>
          <a:p>
            <a:r>
              <a:rPr lang="is-IS" dirty="0"/>
              <a:t>DBA’s ... </a:t>
            </a:r>
          </a:p>
          <a:p>
            <a:r>
              <a:rPr lang="is-IS" dirty="0"/>
              <a:t>System-Admins...</a:t>
            </a:r>
          </a:p>
          <a:p>
            <a:r>
              <a:rPr lang="is-IS" dirty="0"/>
              <a:t>Storage-Admins...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4283968" y="1412776"/>
            <a:ext cx="4258816" cy="4421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+ Managers</a:t>
            </a:r>
            <a:r>
              <a:rPr lang="is-IS" dirty="0"/>
              <a:t>…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+ Managers</a:t>
            </a:r>
            <a:r>
              <a:rPr lang="is-IS" dirty="0"/>
              <a:t>…</a:t>
            </a:r>
          </a:p>
          <a:p>
            <a:pPr marL="0" indent="0">
              <a:buNone/>
            </a:pPr>
            <a:r>
              <a:rPr lang="is-IS" dirty="0"/>
              <a:t>+ Managers...</a:t>
            </a:r>
          </a:p>
          <a:p>
            <a:pPr marL="0" indent="0">
              <a:buNone/>
            </a:pPr>
            <a:r>
              <a:rPr lang="is-IS" dirty="0"/>
              <a:t>+ Managers...</a:t>
            </a:r>
          </a:p>
          <a:p>
            <a:pPr marL="0" indent="0">
              <a:buNone/>
            </a:pPr>
            <a:r>
              <a:rPr lang="is-IS" dirty="0"/>
              <a:t>+ Managers... </a:t>
            </a:r>
          </a:p>
          <a:p>
            <a:pPr marL="0" indent="0">
              <a:buNone/>
            </a:pPr>
            <a:r>
              <a:rPr lang="is-IS" dirty="0"/>
              <a:t>+ Managers...</a:t>
            </a:r>
          </a:p>
          <a:p>
            <a:pPr marL="0" indent="0">
              <a:buNone/>
            </a:pPr>
            <a:r>
              <a:rPr lang="is-IS" dirty="0"/>
              <a:t>+ M ....</a:t>
            </a:r>
            <a:endParaRPr lang="en-US" dirty="0"/>
          </a:p>
        </p:txBody>
      </p:sp>
      <p:pic>
        <p:nvPicPr>
          <p:cNvPr id="4" name="Picture 3" descr="manager_lumber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4077072"/>
            <a:ext cx="2267744" cy="2267744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304763"/>
            <a:ext cx="2560286" cy="205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72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259632" y="26064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+mn-lt"/>
              </a:rPr>
              <a:t>Kafka comes along</a:t>
            </a:r>
            <a:r>
              <a:rPr lang="is-IS" sz="2400" b="1" dirty="0">
                <a:latin typeface="+mn-lt"/>
              </a:rPr>
              <a:t>…</a:t>
            </a:r>
            <a:endParaRPr lang="en-US" sz="2400" b="1" dirty="0">
              <a:latin typeface="+mn-lt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331640" y="6457890"/>
            <a:ext cx="6451624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Process</a:t>
            </a:r>
            <a:r>
              <a:rPr lang="is-IS" sz="1000" dirty="0">
                <a:latin typeface="Lucida Sans Unicode" pitchFamily="34" charset="0"/>
              </a:rPr>
              <a:t>… Specialization..  Outsourcing... Offshouring.. Cobol Teams in India, QA-Process...</a:t>
            </a:r>
            <a:endParaRPr lang="en-US" sz="1000" b="0" dirty="0">
              <a:latin typeface="Lucida Sans Unicode" pitchFamily="34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People Skills became less important, </a:t>
            </a:r>
            <a:r>
              <a:rPr lang="en-US" sz="1000" dirty="0" err="1">
                <a:latin typeface="Lucida Sans Unicode" pitchFamily="34" charset="0"/>
              </a:rPr>
              <a:t>Proces</a:t>
            </a:r>
            <a:r>
              <a:rPr lang="en-US" sz="1000" dirty="0">
                <a:latin typeface="Lucida Sans Unicode" pitchFamily="34" charset="0"/>
              </a:rPr>
              <a:t>!!</a:t>
            </a:r>
            <a:r>
              <a:rPr lang="en-US" sz="1000" b="0" dirty="0">
                <a:latin typeface="Lucida Sans Unicode" pitchFamily="34" charset="0"/>
              </a:rPr>
              <a:t> 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028384" y="3068960"/>
            <a:ext cx="925253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1600" dirty="0"/>
              <a:t>Image: </a:t>
            </a:r>
          </a:p>
          <a:p>
            <a:pPr>
              <a:buFontTx/>
              <a:buNone/>
            </a:pPr>
            <a:r>
              <a:rPr lang="en-US" sz="1600" dirty="0"/>
              <a:t>keys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12</a:t>
            </a:fld>
            <a:endParaRPr lang="en-US" sz="14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Process, Procedures</a:t>
            </a:r>
            <a:r>
              <a:rPr lang="is-IS" dirty="0"/>
              <a:t>…</a:t>
            </a:r>
          </a:p>
          <a:p>
            <a:r>
              <a:rPr lang="is-IS" dirty="0"/>
              <a:t>Specialization...</a:t>
            </a:r>
          </a:p>
          <a:p>
            <a:r>
              <a:rPr lang="is-IS" dirty="0"/>
              <a:t>Outsourcing....</a:t>
            </a:r>
          </a:p>
          <a:p>
            <a:r>
              <a:rPr lang="is-IS" dirty="0"/>
              <a:t>Off-shoring, Near-shoring...</a:t>
            </a:r>
            <a:endParaRPr lang="en-US" dirty="0"/>
          </a:p>
        </p:txBody>
      </p:sp>
      <p:pic>
        <p:nvPicPr>
          <p:cNvPr id="3" name="Picture 2" descr="kafka_offi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08720"/>
            <a:ext cx="9144000" cy="51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25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259632" y="26064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+mn-lt"/>
              </a:rPr>
              <a:t>1997: the “Oracle Cowboy”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4927" y="1194098"/>
            <a:ext cx="8463284" cy="4751387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en-US" sz="2400" b="1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b="1" dirty="0">
                <a:latin typeface="+mn-lt"/>
              </a:rPr>
              <a:t>Replace</a:t>
            </a:r>
            <a:r>
              <a:rPr lang="is-IS" sz="2400" b="1" dirty="0">
                <a:latin typeface="+mn-lt"/>
              </a:rPr>
              <a:t>...</a:t>
            </a:r>
          </a:p>
          <a:p>
            <a:pPr lvl="1">
              <a:lnSpc>
                <a:spcPct val="80000"/>
              </a:lnSpc>
            </a:pPr>
            <a:r>
              <a:rPr lang="is-IS" sz="2000" b="1" dirty="0">
                <a:latin typeface="+mn-lt"/>
              </a:rPr>
              <a:t>Mainframe Maffia..</a:t>
            </a:r>
            <a:endParaRPr lang="en-US" sz="2000" b="1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endParaRPr lang="en-US" sz="2400" b="1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b="1" dirty="0">
                <a:latin typeface="+mn-lt"/>
              </a:rPr>
              <a:t>By “new tech”</a:t>
            </a:r>
          </a:p>
          <a:p>
            <a:pPr lvl="1">
              <a:lnSpc>
                <a:spcPct val="80000"/>
              </a:lnSpc>
            </a:pPr>
            <a:r>
              <a:rPr lang="en-US" sz="2000" b="1" dirty="0">
                <a:latin typeface="+mn-lt"/>
              </a:rPr>
              <a:t>Unix</a:t>
            </a:r>
          </a:p>
          <a:p>
            <a:pPr lvl="1">
              <a:lnSpc>
                <a:spcPct val="80000"/>
              </a:lnSpc>
            </a:pPr>
            <a:r>
              <a:rPr lang="en-US" sz="2000" b="1" dirty="0">
                <a:latin typeface="+mn-lt"/>
              </a:rPr>
              <a:t>Oracle</a:t>
            </a:r>
            <a:endParaRPr lang="is-IS" sz="2000" b="1" dirty="0">
              <a:latin typeface="+mn-lt"/>
            </a:endParaRPr>
          </a:p>
          <a:p>
            <a:pPr lvl="1">
              <a:lnSpc>
                <a:spcPct val="80000"/>
              </a:lnSpc>
            </a:pPr>
            <a:r>
              <a:rPr lang="is-IS" sz="2000" b="1" dirty="0">
                <a:latin typeface="+mn-lt"/>
              </a:rPr>
              <a:t>Windows (3.11, 95...)</a:t>
            </a:r>
          </a:p>
          <a:p>
            <a:pPr lvl="1">
              <a:lnSpc>
                <a:spcPct val="80000"/>
              </a:lnSpc>
            </a:pPr>
            <a:r>
              <a:rPr lang="is-IS" sz="2000" b="1" dirty="0">
                <a:latin typeface="+mn-lt"/>
              </a:rPr>
              <a:t>Forms 3.0, Forms 4.5, Designer/Develooper</a:t>
            </a:r>
          </a:p>
          <a:p>
            <a:pPr lvl="1">
              <a:lnSpc>
                <a:spcPct val="80000"/>
              </a:lnSpc>
            </a:pPr>
            <a:endParaRPr lang="is-IS" sz="2000" b="1" dirty="0">
              <a:latin typeface="+mn-lt"/>
            </a:endParaRPr>
          </a:p>
          <a:p>
            <a:pPr>
              <a:lnSpc>
                <a:spcPct val="80000"/>
              </a:lnSpc>
            </a:pPr>
            <a:r>
              <a:rPr lang="is-IS" sz="2400" b="1" dirty="0">
                <a:latin typeface="+mn-lt"/>
              </a:rPr>
              <a:t>Small teams, Rapid Protytyping....</a:t>
            </a:r>
            <a:endParaRPr lang="is-IS" sz="2000" b="1" dirty="0">
              <a:latin typeface="+mn-lt"/>
            </a:endParaRPr>
          </a:p>
          <a:p>
            <a:pPr lvl="1">
              <a:lnSpc>
                <a:spcPct val="80000"/>
              </a:lnSpc>
            </a:pPr>
            <a:r>
              <a:rPr lang="is-IS" sz="2000" b="1" dirty="0">
                <a:latin typeface="+mn-lt"/>
              </a:rPr>
              <a:t>Users + Developers + DBA working Closely (again)</a:t>
            </a:r>
          </a:p>
          <a:p>
            <a:pPr lvl="1">
              <a:lnSpc>
                <a:spcPct val="80000"/>
              </a:lnSpc>
            </a:pPr>
            <a:r>
              <a:rPr lang="is-IS" sz="2000" b="1" dirty="0">
                <a:latin typeface="+mn-lt"/>
              </a:rPr>
              <a:t>Flexible! </a:t>
            </a:r>
          </a:p>
          <a:p>
            <a:pPr lvl="1">
              <a:lnSpc>
                <a:spcPct val="80000"/>
              </a:lnSpc>
            </a:pPr>
            <a:r>
              <a:rPr lang="is-IS" sz="2000" b="1" dirty="0">
                <a:latin typeface="+mn-lt"/>
              </a:rPr>
              <a:t>(DevOps?)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>
              <a:latin typeface="+mn-lt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331640" y="6457890"/>
            <a:ext cx="712879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We learned how to “eat the IDMS datasets, and run them on Oracle, Forms, </a:t>
            </a:r>
            <a:r>
              <a:rPr lang="en-US" sz="1000" b="0" dirty="0" err="1">
                <a:latin typeface="Lucida Sans Unicode" pitchFamily="34" charset="0"/>
              </a:rPr>
              <a:t>Powerbuilder</a:t>
            </a:r>
            <a:r>
              <a:rPr lang="en-US" sz="1000" b="0" dirty="0">
                <a:latin typeface="Lucida Sans Unicode" pitchFamily="34" charset="0"/>
              </a:rPr>
              <a:t>, and  EBS</a:t>
            </a:r>
            <a:r>
              <a:rPr lang="is-IS" sz="1000" b="0" dirty="0">
                <a:latin typeface="Lucida Sans Unicode" pitchFamily="34" charset="0"/>
              </a:rPr>
              <a:t>…</a:t>
            </a:r>
            <a:endParaRPr lang="en-US" sz="1000" b="0" dirty="0">
              <a:latin typeface="Lucida Sans Unicode" pitchFamily="34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Our finest moment: Replacing OTR and GL by EBS 10.7 -</a:t>
            </a:r>
            <a:r>
              <a:rPr lang="is-IS" sz="1000" dirty="0">
                <a:latin typeface="Lucida Sans Unicode" pitchFamily="34" charset="0"/>
              </a:rPr>
              <a:t> Yeah!  (anyone remember the patching of EBS...)</a:t>
            </a:r>
            <a:endParaRPr lang="en-US" sz="1000" b="0" dirty="0">
              <a:latin typeface="Lucida Sans Unicode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028384" y="3068960"/>
            <a:ext cx="925253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1600" dirty="0"/>
              <a:t>Image: </a:t>
            </a:r>
          </a:p>
          <a:p>
            <a:pPr>
              <a:buFontTx/>
              <a:buNone/>
            </a:pPr>
            <a:r>
              <a:rPr lang="en-US" sz="1600" dirty="0"/>
              <a:t>keys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13</a:t>
            </a:fld>
            <a:endParaRPr lang="en-US" sz="1400" dirty="0"/>
          </a:p>
        </p:txBody>
      </p:sp>
      <p:pic>
        <p:nvPicPr>
          <p:cNvPr id="2" name="Picture 1" descr="greenscreen_as40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942" y="1124744"/>
            <a:ext cx="4862987" cy="2664296"/>
          </a:xfrm>
          <a:prstGeom prst="rect">
            <a:avLst/>
          </a:prstGeom>
        </p:spPr>
      </p:pic>
      <p:pic>
        <p:nvPicPr>
          <p:cNvPr id="10" name="Picture 9" descr="happy_plummer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836712"/>
            <a:ext cx="3205508" cy="329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0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259632" y="26064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+mn-lt"/>
              </a:rPr>
              <a:t>But as “new” systems grow</a:t>
            </a:r>
            <a:r>
              <a:rPr lang="is-IS" sz="2400" b="1" dirty="0">
                <a:latin typeface="+mn-lt"/>
              </a:rPr>
              <a:t>….</a:t>
            </a:r>
            <a:endParaRPr lang="en-US" sz="2400" b="1" dirty="0">
              <a:latin typeface="+mn-lt"/>
            </a:endParaRP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4927" y="937284"/>
            <a:ext cx="8463284" cy="5008201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latin typeface="+mn-lt"/>
              </a:rPr>
              <a:t>(you make some mistakes)</a:t>
            </a:r>
          </a:p>
          <a:p>
            <a:pPr lvl="1">
              <a:lnSpc>
                <a:spcPct val="80000"/>
              </a:lnSpc>
            </a:pPr>
            <a:r>
              <a:rPr lang="en-US" sz="2000" b="1" dirty="0">
                <a:latin typeface="+mn-lt"/>
              </a:rPr>
              <a:t>(interface anecdote</a:t>
            </a:r>
            <a:r>
              <a:rPr lang="is-IS" sz="2000" b="1" dirty="0">
                <a:latin typeface="+mn-lt"/>
              </a:rPr>
              <a:t>… later)</a:t>
            </a:r>
          </a:p>
          <a:p>
            <a:pPr lvl="1">
              <a:lnSpc>
                <a:spcPct val="80000"/>
              </a:lnSpc>
            </a:pPr>
            <a:endParaRPr lang="en-US" sz="2000" b="1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b="1" dirty="0">
                <a:latin typeface="+mn-lt"/>
              </a:rPr>
              <a:t>Specializations appear</a:t>
            </a:r>
          </a:p>
          <a:p>
            <a:pPr lvl="1">
              <a:lnSpc>
                <a:spcPct val="80000"/>
              </a:lnSpc>
            </a:pPr>
            <a:r>
              <a:rPr lang="en-US" sz="2000" b="1" dirty="0">
                <a:latin typeface="+mn-lt"/>
              </a:rPr>
              <a:t>Architects</a:t>
            </a:r>
          </a:p>
          <a:p>
            <a:pPr lvl="1">
              <a:lnSpc>
                <a:spcPct val="80000"/>
              </a:lnSpc>
            </a:pPr>
            <a:r>
              <a:rPr lang="en-US" sz="2000" b="1" dirty="0">
                <a:latin typeface="+mn-lt"/>
              </a:rPr>
              <a:t>DBA</a:t>
            </a:r>
            <a:r>
              <a:rPr lang="is-IS" sz="2000" b="1" dirty="0">
                <a:latin typeface="+mn-lt"/>
              </a:rPr>
              <a:t>.</a:t>
            </a:r>
          </a:p>
          <a:p>
            <a:pPr lvl="1">
              <a:lnSpc>
                <a:spcPct val="80000"/>
              </a:lnSpc>
            </a:pPr>
            <a:r>
              <a:rPr lang="is-IS" sz="2000" b="1" dirty="0">
                <a:latin typeface="+mn-lt"/>
              </a:rPr>
              <a:t>Windows-Admins...</a:t>
            </a:r>
          </a:p>
          <a:p>
            <a:pPr lvl="1">
              <a:lnSpc>
                <a:spcPct val="80000"/>
              </a:lnSpc>
            </a:pPr>
            <a:endParaRPr lang="en-US" sz="2000" b="1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b="1" dirty="0">
                <a:latin typeface="+mn-lt"/>
              </a:rPr>
              <a:t>CM &amp; QA processes </a:t>
            </a:r>
            <a:r>
              <a:rPr lang="is-IS" sz="2400" b="1" dirty="0">
                <a:latin typeface="+mn-lt"/>
              </a:rPr>
              <a:t>…</a:t>
            </a:r>
            <a:endParaRPr lang="en-US" sz="2400" b="1" dirty="0">
              <a:latin typeface="+mn-lt"/>
            </a:endParaRPr>
          </a:p>
          <a:p>
            <a:pPr lvl="1">
              <a:lnSpc>
                <a:spcPct val="80000"/>
              </a:lnSpc>
            </a:pPr>
            <a:r>
              <a:rPr lang="en-US" sz="2000" b="1" dirty="0">
                <a:latin typeface="+mn-lt"/>
              </a:rPr>
              <a:t>Testing as a “discipline”</a:t>
            </a:r>
          </a:p>
          <a:p>
            <a:pPr lvl="1">
              <a:lnSpc>
                <a:spcPct val="80000"/>
              </a:lnSpc>
            </a:pPr>
            <a:r>
              <a:rPr lang="en-US" sz="2000" b="1" dirty="0">
                <a:latin typeface="+mn-lt"/>
              </a:rPr>
              <a:t>“We are CMMI level 5…”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b="1" dirty="0">
                <a:latin typeface="+mn-lt"/>
              </a:rPr>
              <a:t>Requirements + Process</a:t>
            </a:r>
            <a:r>
              <a:rPr lang="is-IS" sz="2400" b="1" dirty="0">
                <a:latin typeface="+mn-lt"/>
              </a:rPr>
              <a:t>… </a:t>
            </a:r>
          </a:p>
          <a:p>
            <a:pPr eaLnBrk="1" hangingPunct="1">
              <a:lnSpc>
                <a:spcPct val="80000"/>
              </a:lnSpc>
            </a:pPr>
            <a:endParaRPr lang="is-IS" sz="2400" b="1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r>
              <a:rPr lang="is-IS" sz="2400" b="1" dirty="0">
                <a:latin typeface="+mn-lt"/>
              </a:rPr>
              <a:t>Managers ++</a:t>
            </a: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331640" y="6457890"/>
            <a:ext cx="6451624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So by the time the “new tech” becomes important enough.. </a:t>
            </a:r>
            <a:r>
              <a:rPr lang="en-US" sz="1000" dirty="0">
                <a:latin typeface="Lucida Sans Unicode" pitchFamily="34" charset="0"/>
              </a:rPr>
              <a:t>It becomes a bureaucracy</a:t>
            </a:r>
            <a:r>
              <a:rPr lang="is-IS" sz="1000" dirty="0">
                <a:latin typeface="Lucida Sans Unicode" pitchFamily="34" charset="0"/>
              </a:rPr>
              <a:t>…</a:t>
            </a:r>
            <a:endParaRPr lang="en-US" sz="1000" b="0" dirty="0">
              <a:latin typeface="Lucida Sans Unicode" pitchFamily="34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SLA’s, Tickets, Outsource, </a:t>
            </a:r>
            <a:r>
              <a:rPr lang="is-IS" sz="1000" dirty="0">
                <a:latin typeface="Lucida Sans Unicode" pitchFamily="34" charset="0"/>
              </a:rPr>
              <a:t>…</a:t>
            </a:r>
            <a:r>
              <a:rPr lang="en-US" sz="1000" dirty="0">
                <a:latin typeface="Lucida Sans Unicode" pitchFamily="34" charset="0"/>
              </a:rPr>
              <a:t> Offshore. </a:t>
            </a:r>
            <a:r>
              <a:rPr lang="is-IS" sz="1000" dirty="0">
                <a:latin typeface="Lucida Sans Unicode" pitchFamily="34" charset="0"/>
              </a:rPr>
              <a:t>… </a:t>
            </a:r>
            <a:endParaRPr lang="en-US" sz="1000" b="0" dirty="0">
              <a:latin typeface="Lucida Sans Unicode" pitchFamily="34" charset="0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14</a:t>
            </a:fld>
            <a:endParaRPr lang="en-US" sz="1400" dirty="0"/>
          </a:p>
        </p:txBody>
      </p:sp>
      <p:pic>
        <p:nvPicPr>
          <p:cNvPr id="2" name="Picture 1" descr="office-cubicles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9" y="836711"/>
            <a:ext cx="4127282" cy="3048685"/>
          </a:xfrm>
          <a:prstGeom prst="rect">
            <a:avLst/>
          </a:prstGeom>
        </p:spPr>
      </p:pic>
      <p:pic>
        <p:nvPicPr>
          <p:cNvPr id="10" name="Picture 9" descr="manager_lumber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4077072"/>
            <a:ext cx="2267744" cy="2267744"/>
          </a:xfrm>
          <a:prstGeom prst="rect">
            <a:avLst/>
          </a:prstGeom>
        </p:spPr>
      </p:pic>
      <p:pic>
        <p:nvPicPr>
          <p:cNvPr id="11" name="Picture 10" descr="manager_lumber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924944"/>
            <a:ext cx="3384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6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elated image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268760"/>
            <a:ext cx="2560286" cy="205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259632" y="26064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+mn-lt"/>
              </a:rPr>
              <a:t>Again: Specialization</a:t>
            </a:r>
            <a:r>
              <a:rPr lang="is-IS" sz="2400" b="1" dirty="0">
                <a:latin typeface="+mn-lt"/>
              </a:rPr>
              <a:t>…(new names)</a:t>
            </a:r>
            <a:endParaRPr lang="en-US" sz="2400" b="1" dirty="0">
              <a:latin typeface="+mn-lt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331640" y="6457890"/>
            <a:ext cx="6451624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And guess what: Process</a:t>
            </a:r>
            <a:r>
              <a:rPr lang="is-IS" sz="1000" dirty="0">
                <a:latin typeface="Lucida Sans Unicode" pitchFamily="34" charset="0"/>
              </a:rPr>
              <a:t>… Specialization..  Outsourcing... Offshouring..</a:t>
            </a:r>
            <a:endParaRPr lang="en-US" sz="1000" b="0" dirty="0">
              <a:latin typeface="Lucida Sans Unicode" pitchFamily="34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And this needs </a:t>
            </a:r>
            <a:r>
              <a:rPr lang="is-IS" sz="1000" b="0" dirty="0">
                <a:latin typeface="Lucida Sans Unicode" pitchFamily="34" charset="0"/>
              </a:rPr>
              <a:t>…. </a:t>
            </a:r>
            <a:r>
              <a:rPr lang="en-US" sz="1000" b="0" dirty="0">
                <a:latin typeface="Lucida Sans Unicode" pitchFamily="34" charset="0"/>
              </a:rPr>
              <a:t> management</a:t>
            </a:r>
            <a:r>
              <a:rPr lang="is-IS" sz="1000" b="0" dirty="0">
                <a:latin typeface="Lucida Sans Unicode" pitchFamily="34" charset="0"/>
              </a:rPr>
              <a:t>… </a:t>
            </a:r>
            <a:endParaRPr lang="en-US" sz="1000" b="0" dirty="0">
              <a:latin typeface="Lucida Sans Unicode" pitchFamily="34" charset="0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15</a:t>
            </a:fld>
            <a:endParaRPr lang="en-US" sz="14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412776"/>
            <a:ext cx="4258816" cy="4421088"/>
          </a:xfrm>
        </p:spPr>
        <p:txBody>
          <a:bodyPr/>
          <a:lstStyle/>
          <a:p>
            <a:r>
              <a:rPr lang="en-US" dirty="0"/>
              <a:t>Architects</a:t>
            </a:r>
            <a:r>
              <a:rPr lang="is-IS" dirty="0"/>
              <a:t>…</a:t>
            </a:r>
            <a:endParaRPr lang="en-US" dirty="0"/>
          </a:p>
          <a:p>
            <a:r>
              <a:rPr lang="en-US" dirty="0"/>
              <a:t>Process designers</a:t>
            </a:r>
            <a:r>
              <a:rPr lang="is-IS" dirty="0"/>
              <a:t>…</a:t>
            </a:r>
          </a:p>
          <a:p>
            <a:r>
              <a:rPr lang="is-IS" dirty="0"/>
              <a:t>Requirments...</a:t>
            </a:r>
          </a:p>
          <a:p>
            <a:r>
              <a:rPr lang="is-IS" dirty="0"/>
              <a:t>Testers....</a:t>
            </a:r>
          </a:p>
          <a:p>
            <a:r>
              <a:rPr lang="is-IS" dirty="0"/>
              <a:t>Operations... </a:t>
            </a:r>
          </a:p>
          <a:p>
            <a:r>
              <a:rPr lang="is-IS" dirty="0"/>
              <a:t>Network-Admins...</a:t>
            </a:r>
          </a:p>
          <a:p>
            <a:r>
              <a:rPr lang="is-IS" dirty="0"/>
              <a:t>Security-Admins...</a:t>
            </a:r>
            <a:endParaRPr lang="en-US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4283968" y="1412776"/>
            <a:ext cx="4258816" cy="4421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+ Managers</a:t>
            </a:r>
            <a:r>
              <a:rPr lang="is-IS" dirty="0"/>
              <a:t>…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+ Managers</a:t>
            </a:r>
            <a:r>
              <a:rPr lang="is-IS" dirty="0"/>
              <a:t>…</a:t>
            </a:r>
          </a:p>
          <a:p>
            <a:pPr marL="0" indent="0">
              <a:buNone/>
            </a:pPr>
            <a:r>
              <a:rPr lang="is-IS" dirty="0"/>
              <a:t>+ Managers...</a:t>
            </a:r>
          </a:p>
          <a:p>
            <a:pPr marL="0" indent="0">
              <a:buNone/>
            </a:pPr>
            <a:r>
              <a:rPr lang="is-IS" dirty="0"/>
              <a:t>+ Managers...</a:t>
            </a:r>
          </a:p>
          <a:p>
            <a:pPr marL="0" indent="0">
              <a:buNone/>
            </a:pPr>
            <a:r>
              <a:rPr lang="is-IS" dirty="0"/>
              <a:t>+ Managers... </a:t>
            </a:r>
          </a:p>
          <a:p>
            <a:pPr marL="0" indent="0">
              <a:buNone/>
            </a:pPr>
            <a:r>
              <a:rPr lang="is-IS" dirty="0"/>
              <a:t>+ Managers...</a:t>
            </a:r>
          </a:p>
          <a:p>
            <a:pPr marL="0" indent="0">
              <a:buNone/>
            </a:pPr>
            <a:r>
              <a:rPr lang="is-IS" dirty="0"/>
              <a:t>+ M ....</a:t>
            </a:r>
            <a:endParaRPr lang="en-US" dirty="0"/>
          </a:p>
        </p:txBody>
      </p:sp>
      <p:pic>
        <p:nvPicPr>
          <p:cNvPr id="4" name="Picture 3" descr="manager_lumber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4077072"/>
            <a:ext cx="2267744" cy="2267744"/>
          </a:xfrm>
          <a:prstGeom prst="rect">
            <a:avLst/>
          </a:prstGeom>
        </p:spPr>
      </p:pic>
      <p:pic>
        <p:nvPicPr>
          <p:cNvPr id="8" name="Picture 7" descr="kafka_quote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9144000" cy="437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0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259632" y="26064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+mn-lt"/>
              </a:rPr>
              <a:t>And now </a:t>
            </a:r>
            <a:r>
              <a:rPr lang="is-IS" sz="2400" b="1" dirty="0">
                <a:latin typeface="+mn-lt"/>
              </a:rPr>
              <a:t>… Silos versus DEV-OPS</a:t>
            </a:r>
            <a:endParaRPr lang="en-US" sz="2400" b="1" dirty="0">
              <a:latin typeface="+mn-lt"/>
            </a:endParaRP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4927" y="1194098"/>
            <a:ext cx="8463284" cy="4751387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b="1" dirty="0">
                <a:latin typeface="+mn-lt"/>
              </a:rPr>
              <a:t>How the </a:t>
            </a:r>
            <a:r>
              <a:rPr lang="en-US" sz="2400" b="1" dirty="0" err="1">
                <a:latin typeface="+mn-lt"/>
              </a:rPr>
              <a:t>Dev</a:t>
            </a:r>
            <a:r>
              <a:rPr lang="en-US" sz="2400" b="1" dirty="0">
                <a:latin typeface="+mn-lt"/>
              </a:rPr>
              <a:t>-Ops “Cowboys” see the old ways</a:t>
            </a:r>
            <a:r>
              <a:rPr lang="is-IS" sz="2400" b="1" dirty="0">
                <a:latin typeface="+mn-lt"/>
              </a:rPr>
              <a:t>…</a:t>
            </a:r>
            <a:endParaRPr lang="en-US" sz="2400" b="1" dirty="0">
              <a:latin typeface="+mn-lt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b="1" dirty="0">
              <a:latin typeface="+mn-lt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331640" y="6457890"/>
            <a:ext cx="6451624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 err="1">
                <a:latin typeface="Lucida Sans Unicode" pitchFamily="34" charset="0"/>
              </a:rPr>
              <a:t>Dev</a:t>
            </a:r>
            <a:r>
              <a:rPr lang="en-US" sz="1000" b="0" dirty="0">
                <a:latin typeface="Lucida Sans Unicode" pitchFamily="34" charset="0"/>
              </a:rPr>
              <a:t>-Ops is about eliminating the Silo’s </a:t>
            </a:r>
            <a:r>
              <a:rPr lang="is-IS" sz="1000" b="0" dirty="0">
                <a:latin typeface="Lucida Sans Unicode" pitchFamily="34" charset="0"/>
              </a:rPr>
              <a:t>… </a:t>
            </a:r>
            <a:r>
              <a:rPr lang="en-US" sz="1000" b="0" dirty="0">
                <a:latin typeface="Lucida Sans Unicode" pitchFamily="34" charset="0"/>
              </a:rPr>
              <a:t>again</a:t>
            </a:r>
            <a:r>
              <a:rPr lang="is-IS" sz="1000" b="0" dirty="0">
                <a:latin typeface="Lucida Sans Unicode" pitchFamily="34" charset="0"/>
              </a:rPr>
              <a:t>…</a:t>
            </a:r>
            <a:r>
              <a:rPr lang="en-US" sz="1000" dirty="0">
                <a:latin typeface="Lucida Sans Unicode" pitchFamily="34" charset="0"/>
              </a:rPr>
              <a:t>  </a:t>
            </a:r>
            <a:r>
              <a:rPr lang="en-US" sz="1000" b="0" dirty="0">
                <a:latin typeface="Lucida Sans Unicode" pitchFamily="34" charset="0"/>
              </a:rPr>
              <a:t>And they have a point</a:t>
            </a:r>
            <a:r>
              <a:rPr lang="is-IS" sz="1000" b="0" dirty="0">
                <a:latin typeface="Lucida Sans Unicode" pitchFamily="34" charset="0"/>
              </a:rPr>
              <a:t>… 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is-IS" sz="1000" b="0" dirty="0">
                <a:latin typeface="Lucida Sans Unicode" pitchFamily="34" charset="0"/>
              </a:rPr>
              <a:t>That book is a recommended Read.. If you have also read “the goal”, this is the next book...</a:t>
            </a:r>
            <a:endParaRPr lang="en-US" sz="1000" b="0" dirty="0">
              <a:latin typeface="Lucida Sans Unicode" pitchFamily="34" charset="0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16</a:t>
            </a:fld>
            <a:endParaRPr lang="en-US" sz="1400" dirty="0"/>
          </a:p>
        </p:txBody>
      </p:sp>
      <p:pic>
        <p:nvPicPr>
          <p:cNvPr id="2" name="Picture 1" descr="silos-thum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700808"/>
            <a:ext cx="5572202" cy="4182770"/>
          </a:xfrm>
          <a:prstGeom prst="rect">
            <a:avLst/>
          </a:prstGeom>
        </p:spPr>
      </p:pic>
      <p:pic>
        <p:nvPicPr>
          <p:cNvPr id="3" name="Picture 2" descr="phoenix_projec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916832"/>
            <a:ext cx="2987824" cy="44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259632" y="26064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 err="1">
                <a:latin typeface="+mn-lt"/>
              </a:rPr>
              <a:t>Dev</a:t>
            </a:r>
            <a:r>
              <a:rPr lang="en-US" sz="2400" b="1" dirty="0">
                <a:latin typeface="+mn-lt"/>
              </a:rPr>
              <a:t>-Ops: The 3 Ideas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4927" y="1194098"/>
            <a:ext cx="8463284" cy="4751387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is-IS" sz="2400" b="1" dirty="0">
                <a:latin typeface="+mn-lt"/>
              </a:rPr>
              <a:t>Goal: Support the Business..</a:t>
            </a:r>
          </a:p>
          <a:p>
            <a:pPr lvl="1">
              <a:lnSpc>
                <a:spcPct val="80000"/>
              </a:lnSpc>
            </a:pPr>
            <a:r>
              <a:rPr lang="en-US" sz="2000" b="1" dirty="0">
                <a:latin typeface="+mn-lt"/>
              </a:rPr>
              <a:t>S</a:t>
            </a:r>
            <a:r>
              <a:rPr lang="is-IS" sz="2000" b="1" dirty="0">
                <a:latin typeface="+mn-lt"/>
              </a:rPr>
              <a:t>ounds familiar ?</a:t>
            </a:r>
          </a:p>
          <a:p>
            <a:pPr lvl="1">
              <a:lnSpc>
                <a:spcPct val="80000"/>
              </a:lnSpc>
            </a:pPr>
            <a:endParaRPr lang="is-IS" sz="2000" b="1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r>
              <a:rPr lang="is-IS" sz="2400" b="1" dirty="0">
                <a:latin typeface="+mn-lt"/>
              </a:rPr>
              <a:t>1. Collaboration</a:t>
            </a:r>
          </a:p>
          <a:p>
            <a:pPr lvl="1">
              <a:lnSpc>
                <a:spcPct val="80000"/>
              </a:lnSpc>
            </a:pPr>
            <a:r>
              <a:rPr lang="is-IS" sz="2000" b="1" dirty="0">
                <a:latin typeface="+mn-lt"/>
              </a:rPr>
              <a:t>Multi-Disciplined team</a:t>
            </a:r>
          </a:p>
          <a:p>
            <a:pPr lvl="1">
              <a:lnSpc>
                <a:spcPct val="80000"/>
              </a:lnSpc>
            </a:pPr>
            <a:r>
              <a:rPr lang="is-IS" sz="2000" b="1" dirty="0">
                <a:latin typeface="+mn-lt"/>
              </a:rPr>
              <a:t>Agile, Lean</a:t>
            </a:r>
          </a:p>
          <a:p>
            <a:pPr>
              <a:lnSpc>
                <a:spcPct val="80000"/>
              </a:lnSpc>
            </a:pPr>
            <a:r>
              <a:rPr lang="is-IS" sz="2400" b="1" dirty="0"/>
              <a:t>Shared Responsabilities...</a:t>
            </a:r>
          </a:p>
          <a:p>
            <a:pPr eaLnBrk="1" hangingPunct="1">
              <a:lnSpc>
                <a:spcPct val="80000"/>
              </a:lnSpc>
            </a:pPr>
            <a:endParaRPr lang="is-IS" sz="2400" b="1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r>
              <a:rPr lang="is-IS" sz="2400" b="1" dirty="0">
                <a:latin typeface="+mn-lt"/>
              </a:rPr>
              <a:t>2. Automation </a:t>
            </a:r>
          </a:p>
          <a:p>
            <a:pPr lvl="1">
              <a:lnSpc>
                <a:spcPct val="80000"/>
              </a:lnSpc>
            </a:pPr>
            <a:r>
              <a:rPr lang="is-IS" sz="2000" b="1" dirty="0">
                <a:latin typeface="+mn-lt"/>
              </a:rPr>
              <a:t>Fast turnaround (build, test, deploy)</a:t>
            </a:r>
          </a:p>
          <a:p>
            <a:pPr lvl="1">
              <a:lnSpc>
                <a:spcPct val="80000"/>
              </a:lnSpc>
            </a:pPr>
            <a:r>
              <a:rPr lang="is-IS" sz="2000" b="1" dirty="0">
                <a:latin typeface="+mn-lt"/>
              </a:rPr>
              <a:t>Provisioning (cloud.. )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is-IS" sz="2400" b="1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r>
              <a:rPr lang="is-IS" sz="2400" b="1" dirty="0">
                <a:latin typeface="+mn-lt"/>
              </a:rPr>
              <a:t>3. Continuous Delivery</a:t>
            </a:r>
          </a:p>
          <a:p>
            <a:pPr lvl="1">
              <a:lnSpc>
                <a:spcPct val="80000"/>
              </a:lnSpc>
            </a:pPr>
            <a:r>
              <a:rPr lang="en-US" sz="2000" b="1" dirty="0">
                <a:latin typeface="+mn-lt"/>
              </a:rPr>
              <a:t>Always ready to deploy</a:t>
            </a:r>
            <a:endParaRPr lang="is-IS" sz="2000" b="1" dirty="0">
              <a:latin typeface="+mn-lt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b="1" dirty="0">
              <a:latin typeface="+mn-lt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b="1" dirty="0">
              <a:latin typeface="+mn-lt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331640" y="6457890"/>
            <a:ext cx="6451624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 err="1">
                <a:latin typeface="Lucida Sans Unicode" pitchFamily="34" charset="0"/>
              </a:rPr>
              <a:t>Dev</a:t>
            </a:r>
            <a:r>
              <a:rPr lang="en-US" sz="1000" b="0" dirty="0">
                <a:latin typeface="Lucida Sans Unicode" pitchFamily="34" charset="0"/>
              </a:rPr>
              <a:t>-Ops (</a:t>
            </a:r>
            <a:r>
              <a:rPr lang="en-US" sz="1000" b="0" dirty="0" err="1">
                <a:latin typeface="Lucida Sans Unicode" pitchFamily="34" charset="0"/>
              </a:rPr>
              <a:t>wikipedia</a:t>
            </a:r>
            <a:r>
              <a:rPr lang="en-US" sz="1000" b="0" dirty="0">
                <a:latin typeface="Lucida Sans Unicode" pitchFamily="34" charset="0"/>
              </a:rPr>
              <a:t> states </a:t>
            </a:r>
            <a:r>
              <a:rPr lang="is-IS" sz="1000" b="0" dirty="0">
                <a:latin typeface="Lucida Sans Unicode" pitchFamily="34" charset="0"/>
              </a:rPr>
              <a:t>…. )</a:t>
            </a:r>
            <a:endParaRPr lang="en-US" sz="1000" b="0" dirty="0">
              <a:latin typeface="Lucida Sans Unicode" pitchFamily="34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And they have a point</a:t>
            </a:r>
            <a:r>
              <a:rPr lang="is-IS" sz="1000" b="0" dirty="0">
                <a:latin typeface="Lucida Sans Unicode" pitchFamily="34" charset="0"/>
              </a:rPr>
              <a:t>… </a:t>
            </a:r>
            <a:endParaRPr lang="en-US" sz="1000" b="0" dirty="0">
              <a:latin typeface="Lucida Sans Unicode" pitchFamily="34" charset="0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17</a:t>
            </a:fld>
            <a:endParaRPr lang="en-US" sz="1400" dirty="0"/>
          </a:p>
        </p:txBody>
      </p:sp>
      <p:pic>
        <p:nvPicPr>
          <p:cNvPr id="3" name="Picture 2" descr="blender_devop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1" y="908720"/>
            <a:ext cx="3222081" cy="514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9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259632" y="26064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 err="1">
                <a:latin typeface="+mn-lt"/>
              </a:rPr>
              <a:t>Dev</a:t>
            </a:r>
            <a:r>
              <a:rPr lang="en-US" sz="2400" b="1" dirty="0">
                <a:latin typeface="+mn-lt"/>
              </a:rPr>
              <a:t>-Ops: 1. Collaboration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4927" y="1194098"/>
            <a:ext cx="7735465" cy="4751387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is-IS" sz="2400" b="1" dirty="0">
                <a:latin typeface="+mn-lt"/>
              </a:rPr>
              <a:t>Multi-Disciplined Teams</a:t>
            </a:r>
          </a:p>
          <a:p>
            <a:pPr lvl="1">
              <a:lnSpc>
                <a:spcPct val="80000"/>
              </a:lnSpc>
            </a:pPr>
            <a:r>
              <a:rPr lang="en-US" sz="2000" b="1" dirty="0">
                <a:latin typeface="+mn-lt"/>
              </a:rPr>
              <a:t>T</a:t>
            </a:r>
            <a:r>
              <a:rPr lang="is-IS" sz="2000" b="1" dirty="0">
                <a:latin typeface="+mn-lt"/>
              </a:rPr>
              <a:t>hey seem to really mean it now...</a:t>
            </a:r>
          </a:p>
          <a:p>
            <a:pPr marL="457200" lvl="1" indent="0">
              <a:lnSpc>
                <a:spcPct val="80000"/>
              </a:lnSpc>
              <a:buNone/>
            </a:pPr>
            <a:endParaRPr lang="is-IS" sz="2000" b="1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r>
              <a:rPr lang="is-IS" sz="2400" b="1" dirty="0">
                <a:latin typeface="+mn-lt"/>
              </a:rPr>
              <a:t>Educate Eachother !</a:t>
            </a:r>
          </a:p>
          <a:p>
            <a:pPr lvl="1">
              <a:lnSpc>
                <a:spcPct val="80000"/>
              </a:lnSpc>
            </a:pPr>
            <a:r>
              <a:rPr lang="en-US" sz="2000" b="1" dirty="0">
                <a:latin typeface="+mn-lt"/>
              </a:rPr>
              <a:t>You must learn from team members</a:t>
            </a:r>
          </a:p>
          <a:p>
            <a:pPr lvl="1">
              <a:lnSpc>
                <a:spcPct val="80000"/>
              </a:lnSpc>
            </a:pPr>
            <a:endParaRPr lang="is-IS" sz="2400" b="1" dirty="0">
              <a:latin typeface="+mn-lt"/>
            </a:endParaRPr>
          </a:p>
          <a:p>
            <a:pPr>
              <a:lnSpc>
                <a:spcPct val="80000"/>
              </a:lnSpc>
            </a:pPr>
            <a:r>
              <a:rPr lang="is-IS" sz="2400" b="1" dirty="0">
                <a:latin typeface="+mn-lt"/>
              </a:rPr>
              <a:t>From Different Backgrounds... </a:t>
            </a:r>
          </a:p>
          <a:p>
            <a:pPr lvl="1">
              <a:lnSpc>
                <a:spcPct val="80000"/>
              </a:lnSpc>
            </a:pPr>
            <a:r>
              <a:rPr lang="en-US" sz="2000" b="1" dirty="0">
                <a:latin typeface="+mn-lt"/>
              </a:rPr>
              <a:t>Forget hobby-projects (+ forget managers)</a:t>
            </a:r>
          </a:p>
          <a:p>
            <a:pPr lvl="1">
              <a:lnSpc>
                <a:spcPct val="80000"/>
              </a:lnSpc>
            </a:pPr>
            <a:r>
              <a:rPr lang="en-US" sz="2000" b="1" dirty="0">
                <a:latin typeface="+mn-lt"/>
              </a:rPr>
              <a:t>Focus on Customer + Team-goals</a:t>
            </a:r>
            <a:endParaRPr lang="is-IS" sz="2000" b="1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endParaRPr lang="is-IS" sz="2400" b="1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r>
              <a:rPr lang="is-IS" sz="2400" b="1" dirty="0">
                <a:latin typeface="+mn-lt"/>
              </a:rPr>
              <a:t>Jargon: Scrum, Standup...</a:t>
            </a:r>
          </a:p>
          <a:p>
            <a:pPr lvl="1">
              <a:lnSpc>
                <a:spcPct val="80000"/>
              </a:lnSpc>
            </a:pPr>
            <a:r>
              <a:rPr lang="is-IS" sz="2000" b="1" dirty="0">
                <a:latin typeface="+mn-lt"/>
              </a:rPr>
              <a:t>Burndown-chart,</a:t>
            </a:r>
          </a:p>
          <a:p>
            <a:pPr lvl="1">
              <a:lnSpc>
                <a:spcPct val="80000"/>
              </a:lnSpc>
            </a:pPr>
            <a:r>
              <a:rPr lang="en-US" sz="2000" b="1" dirty="0">
                <a:latin typeface="+mn-lt"/>
              </a:rPr>
              <a:t>B</a:t>
            </a:r>
            <a:r>
              <a:rPr lang="is-IS" sz="2000" b="1" dirty="0">
                <a:latin typeface="+mn-lt"/>
              </a:rPr>
              <a:t>acklog,</a:t>
            </a:r>
          </a:p>
          <a:p>
            <a:pPr lvl="1">
              <a:lnSpc>
                <a:spcPct val="80000"/>
              </a:lnSpc>
            </a:pPr>
            <a:r>
              <a:rPr lang="is-IS" sz="2000" b="1" dirty="0">
                <a:latin typeface="+mn-lt"/>
              </a:rPr>
              <a:t>Sprint...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is-IS" sz="2400" b="1" dirty="0">
              <a:latin typeface="+mn-lt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is-IS" sz="2400" b="1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endParaRPr lang="is-IS" sz="2400" b="1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endParaRPr lang="en-US" sz="2400" b="1" dirty="0">
              <a:latin typeface="+mn-lt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b="1" dirty="0">
              <a:latin typeface="+mn-lt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331640" y="6457890"/>
            <a:ext cx="6451624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So what is different this time: serious </a:t>
            </a:r>
            <a:r>
              <a:rPr lang="en-US" sz="1000" b="0" dirty="0" err="1">
                <a:latin typeface="Lucida Sans Unicode" pitchFamily="34" charset="0"/>
              </a:rPr>
              <a:t>mulit</a:t>
            </a:r>
            <a:r>
              <a:rPr lang="en-US" sz="1000" b="0" dirty="0">
                <a:latin typeface="Lucida Sans Unicode" pitchFamily="34" charset="0"/>
              </a:rPr>
              <a:t>-discipline, communication..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lots of</a:t>
            </a:r>
            <a:r>
              <a:rPr lang="en-US" sz="1000" dirty="0">
                <a:latin typeface="Lucida Sans Unicode" pitchFamily="34" charset="0"/>
              </a:rPr>
              <a:t> jargon..  Worst Case: nothing gets done</a:t>
            </a:r>
            <a:r>
              <a:rPr lang="is-IS" sz="1000" dirty="0">
                <a:latin typeface="Lucida Sans Unicode" pitchFamily="34" charset="0"/>
              </a:rPr>
              <a:t>… </a:t>
            </a:r>
            <a:endParaRPr lang="en-US" sz="1000" b="0" dirty="0">
              <a:latin typeface="Lucida Sans Unicode" pitchFamily="34" charset="0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18</a:t>
            </a:fld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7812360" y="5229200"/>
            <a:ext cx="103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together</a:t>
            </a:r>
          </a:p>
        </p:txBody>
      </p:sp>
      <p:pic>
        <p:nvPicPr>
          <p:cNvPr id="4" name="Picture 3" descr="Screen Shot 2016-10-19 at 08.51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081" y="764704"/>
            <a:ext cx="2654300" cy="2209800"/>
          </a:xfrm>
          <a:prstGeom prst="rect">
            <a:avLst/>
          </a:prstGeom>
        </p:spPr>
      </p:pic>
      <p:pic>
        <p:nvPicPr>
          <p:cNvPr id="5" name="Picture 4" descr="team_fight_symbo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020459"/>
            <a:ext cx="4716016" cy="294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0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259632" y="26064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 err="1">
                <a:latin typeface="+mn-lt"/>
              </a:rPr>
              <a:t>Dev</a:t>
            </a:r>
            <a:r>
              <a:rPr lang="en-US" sz="2400" b="1" dirty="0">
                <a:latin typeface="+mn-lt"/>
              </a:rPr>
              <a:t>-Ops: 2. Automation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124744"/>
            <a:ext cx="8463284" cy="5040560"/>
          </a:xfrm>
        </p:spPr>
        <p:txBody>
          <a:bodyPr>
            <a:normAutofit fontScale="92500" lnSpcReduction="20000"/>
          </a:bodyPr>
          <a:lstStyle/>
          <a:p>
            <a:r>
              <a:rPr lang="is-IS" sz="2400" b="1" dirty="0"/>
              <a:t>Infrastructure = Code</a:t>
            </a:r>
          </a:p>
          <a:p>
            <a:r>
              <a:rPr lang="is-IS" sz="2400" b="1" dirty="0"/>
              <a:t>Configuration = Code </a:t>
            </a:r>
          </a:p>
          <a:p>
            <a:pPr eaLnBrk="1" hangingPunct="1"/>
            <a:endParaRPr lang="is-IS" sz="2400" b="1" dirty="0">
              <a:latin typeface="+mn-lt"/>
            </a:endParaRPr>
          </a:p>
          <a:p>
            <a:pPr eaLnBrk="1" hangingPunct="1"/>
            <a:r>
              <a:rPr lang="is-IS" sz="2400" b="1" dirty="0">
                <a:latin typeface="+mn-lt"/>
              </a:rPr>
              <a:t>Fast turnaround</a:t>
            </a:r>
          </a:p>
          <a:p>
            <a:pPr lvl="1"/>
            <a:r>
              <a:rPr lang="is-IS" sz="2000" b="1" dirty="0">
                <a:latin typeface="+mn-lt"/>
              </a:rPr>
              <a:t>Provisioning – add more of... </a:t>
            </a:r>
            <a:r>
              <a:rPr lang="en-US" sz="2000" b="1" dirty="0">
                <a:latin typeface="+mn-lt"/>
              </a:rPr>
              <a:t>A</a:t>
            </a:r>
            <a:r>
              <a:rPr lang="is-IS" sz="2000" b="1" dirty="0">
                <a:latin typeface="+mn-lt"/>
              </a:rPr>
              <a:t>nything.</a:t>
            </a:r>
          </a:p>
          <a:p>
            <a:pPr lvl="1"/>
            <a:r>
              <a:rPr lang="is-IS" sz="2000" b="1" dirty="0">
                <a:latin typeface="+mn-lt"/>
              </a:rPr>
              <a:t>(#cloud)</a:t>
            </a:r>
          </a:p>
          <a:p>
            <a:pPr marL="0" indent="0" eaLnBrk="1" hangingPunct="1">
              <a:buNone/>
            </a:pPr>
            <a:endParaRPr lang="is-IS" sz="2400" b="1" dirty="0">
              <a:latin typeface="+mn-lt"/>
            </a:endParaRPr>
          </a:p>
          <a:p>
            <a:pPr eaLnBrk="1" hangingPunct="1"/>
            <a:r>
              <a:rPr lang="is-IS" sz="2400" b="1" dirty="0">
                <a:latin typeface="+mn-lt"/>
              </a:rPr>
              <a:t>Tools.. </a:t>
            </a:r>
          </a:p>
          <a:p>
            <a:pPr lvl="1"/>
            <a:r>
              <a:rPr lang="is-IS" sz="2000" b="1" dirty="0">
                <a:latin typeface="+mn-lt"/>
              </a:rPr>
              <a:t>Jenkins/Ansible/Jira/Terraform... Many.</a:t>
            </a:r>
          </a:p>
          <a:p>
            <a:pPr lvl="1"/>
            <a:r>
              <a:rPr lang="is-IS" sz="2000" b="1" dirty="0"/>
              <a:t>“Dockerize” – now K8s</a:t>
            </a:r>
          </a:p>
          <a:p>
            <a:pPr lvl="1"/>
            <a:r>
              <a:rPr lang="en-US" sz="2000" b="1" dirty="0">
                <a:latin typeface="+mn-lt"/>
              </a:rPr>
              <a:t>G</a:t>
            </a:r>
            <a:r>
              <a:rPr lang="is-IS" sz="2000" b="1" dirty="0">
                <a:latin typeface="+mn-lt"/>
              </a:rPr>
              <a:t>ithub ( :thumb ) </a:t>
            </a:r>
          </a:p>
          <a:p>
            <a:pPr lvl="1"/>
            <a:endParaRPr lang="is-IS" sz="2000" b="1" dirty="0">
              <a:latin typeface="+mn-lt"/>
            </a:endParaRPr>
          </a:p>
          <a:p>
            <a:r>
              <a:rPr lang="is-IS" sz="2400" b="1" dirty="0"/>
              <a:t>Push-Button ...</a:t>
            </a:r>
          </a:p>
          <a:p>
            <a:pPr lvl="1"/>
            <a:r>
              <a:rPr lang="is-IS" sz="2000" b="1" dirty="0"/>
              <a:t>Build (what about the design?)</a:t>
            </a:r>
          </a:p>
          <a:p>
            <a:pPr lvl="1"/>
            <a:r>
              <a:rPr lang="en-US" sz="2000" b="1" dirty="0"/>
              <a:t>T</a:t>
            </a:r>
            <a:r>
              <a:rPr lang="is-IS" sz="2000" b="1" dirty="0"/>
              <a:t>est   (... rrrreally ????)</a:t>
            </a:r>
          </a:p>
          <a:p>
            <a:pPr lvl="1"/>
            <a:r>
              <a:rPr lang="en-US" sz="2000" b="1" dirty="0"/>
              <a:t>D</a:t>
            </a:r>
            <a:r>
              <a:rPr lang="is-IS" sz="2000" b="1" dirty="0"/>
              <a:t>eploy...</a:t>
            </a:r>
          </a:p>
          <a:p>
            <a:pPr lvl="1"/>
            <a:endParaRPr lang="is-IS" sz="1600" b="1" dirty="0"/>
          </a:p>
          <a:p>
            <a:pPr lvl="1"/>
            <a:endParaRPr lang="en-US" sz="2400" b="1" dirty="0">
              <a:latin typeface="+mn-lt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331640" y="6457890"/>
            <a:ext cx="6451624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To error is human, but to really mess things up yo</a:t>
            </a:r>
            <a:r>
              <a:rPr lang="en-US" sz="1000" dirty="0">
                <a:latin typeface="Lucida Sans Unicode" pitchFamily="34" charset="0"/>
              </a:rPr>
              <a:t>u need a computer</a:t>
            </a:r>
            <a:r>
              <a:rPr lang="is-IS" sz="1000" dirty="0">
                <a:latin typeface="Lucida Sans Unicode" pitchFamily="34" charset="0"/>
              </a:rPr>
              <a:t>…(Debug a tf file....!)</a:t>
            </a:r>
            <a:endParaRPr lang="en-US" sz="1000" b="0" dirty="0">
              <a:latin typeface="Lucida Sans Unicode" pitchFamily="34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Biggest challenge: </a:t>
            </a:r>
            <a:r>
              <a:rPr lang="en-US" sz="1000" dirty="0" err="1">
                <a:latin typeface="Lucida Sans Unicode" pitchFamily="34" charset="0"/>
              </a:rPr>
              <a:t>Autmatic</a:t>
            </a:r>
            <a:r>
              <a:rPr lang="en-US" sz="1000" dirty="0">
                <a:latin typeface="Lucida Sans Unicode" pitchFamily="34" charset="0"/>
              </a:rPr>
              <a:t> Testing</a:t>
            </a:r>
            <a:r>
              <a:rPr lang="is-IS" sz="1000" dirty="0">
                <a:latin typeface="Lucida Sans Unicode" pitchFamily="34" charset="0"/>
              </a:rPr>
              <a:t>… (test is never complete, and you cannot test Q into a Prod)</a:t>
            </a:r>
            <a:endParaRPr lang="en-US" sz="1000" b="0" dirty="0">
              <a:latin typeface="Lucida Sans Unicode" pitchFamily="34" charset="0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19</a:t>
            </a:fld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7958572" y="3284984"/>
            <a:ext cx="1185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automatic</a:t>
            </a:r>
          </a:p>
        </p:txBody>
      </p:sp>
      <p:pic>
        <p:nvPicPr>
          <p:cNvPr id="6" name="Picture 5" descr="automa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181" y="1196752"/>
            <a:ext cx="2922819" cy="3068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3356992"/>
            <a:ext cx="565419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3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7" descr="C:\Documents and Settings\PVISSER\My Documents\My Pictures\Aceofspades-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3538" y="3071813"/>
            <a:ext cx="2297112" cy="309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7850" y="1071114"/>
            <a:ext cx="7104062" cy="2140399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+mn-lt"/>
              </a:rPr>
              <a:t>Dinosaur DBA </a:t>
            </a:r>
            <a:br>
              <a:rPr lang="en-US" sz="2400" b="1" dirty="0">
                <a:latin typeface="+mn-lt"/>
              </a:rPr>
            </a:br>
            <a:r>
              <a:rPr lang="en-US" sz="2400" b="1" strike="sngStrike" dirty="0">
                <a:latin typeface="+mn-lt"/>
              </a:rPr>
              <a:t>versus</a:t>
            </a:r>
            <a:r>
              <a:rPr lang="en-US" sz="2400" b="1" dirty="0">
                <a:latin typeface="+mn-lt"/>
              </a:rPr>
              <a:t> </a:t>
            </a:r>
            <a:br>
              <a:rPr lang="en-US" sz="2400" b="1" dirty="0">
                <a:latin typeface="+mn-lt"/>
              </a:rPr>
            </a:br>
            <a:r>
              <a:rPr lang="en-US" sz="2400" b="1" dirty="0">
                <a:latin typeface="+mn-lt"/>
              </a:rPr>
              <a:t>and</a:t>
            </a:r>
            <a:br>
              <a:rPr lang="en-US" sz="2400" b="1" dirty="0">
                <a:latin typeface="+mn-lt"/>
              </a:rPr>
            </a:br>
            <a:r>
              <a:rPr lang="en-US" sz="2400" b="1" dirty="0">
                <a:latin typeface="+mn-lt"/>
              </a:rPr>
              <a:t>Dev Ops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87450" y="3500438"/>
            <a:ext cx="5884863" cy="1441450"/>
          </a:xfrm>
        </p:spPr>
        <p:txBody>
          <a:bodyPr/>
          <a:lstStyle/>
          <a:p>
            <a:pPr eaLnBrk="1" hangingPunct="1"/>
            <a:r>
              <a:rPr lang="en-US" dirty="0">
                <a:latin typeface="+mn-lt"/>
              </a:rPr>
              <a:t>Piet de Visser </a:t>
            </a:r>
          </a:p>
          <a:p>
            <a:pPr eaLnBrk="1" hangingPunct="1"/>
            <a:r>
              <a:rPr lang="en-US" dirty="0">
                <a:latin typeface="+mn-lt"/>
              </a:rPr>
              <a:t>The </a:t>
            </a:r>
            <a:r>
              <a:rPr lang="en-US" u="sng" dirty="0">
                <a:latin typeface="+mn-lt"/>
              </a:rPr>
              <a:t>Simple</a:t>
            </a:r>
            <a:r>
              <a:rPr lang="en-US" dirty="0">
                <a:latin typeface="+mn-lt"/>
              </a:rPr>
              <a:t> Oracle DBA</a:t>
            </a:r>
          </a:p>
        </p:txBody>
      </p:sp>
      <p:sp>
        <p:nvSpPr>
          <p:cNvPr id="3078" name="Text Box 13"/>
          <p:cNvSpPr txBox="1">
            <a:spLocks noChangeArrowheads="1"/>
          </p:cNvSpPr>
          <p:nvPr/>
        </p:nvSpPr>
        <p:spPr bwMode="auto">
          <a:xfrm>
            <a:off x="1331913" y="6451600"/>
            <a:ext cx="60483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Favorite Quotes: “The Limitation shows the master” (Goethe),   “Simplicity is not a luxury, it is a necessity. Unfortunately, “Complex’ solutions sell better.  (EW </a:t>
            </a:r>
            <a:r>
              <a:rPr lang="en-US" sz="1000" b="0" dirty="0" err="1">
                <a:latin typeface="Lucida Sans Unicode" pitchFamily="34" charset="0"/>
              </a:rPr>
              <a:t>Dijkstra</a:t>
            </a:r>
            <a:r>
              <a:rPr lang="en-US" sz="1000" b="0" dirty="0">
                <a:latin typeface="Lucida Sans Unicode" pitchFamily="34" charset="0"/>
              </a:rPr>
              <a:t>).</a:t>
            </a:r>
          </a:p>
        </p:txBody>
      </p:sp>
      <p:pic>
        <p:nvPicPr>
          <p:cNvPr id="6161" name="Picture 17" descr="http://brotherpeacemaker.files.wordpress.com/2007/06/boogeyma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6563" y="3090863"/>
            <a:ext cx="2176462" cy="295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2</a:t>
            </a:fld>
            <a:endParaRPr lang="en-US" sz="1400" dirty="0"/>
          </a:p>
        </p:txBody>
      </p:sp>
      <p:pic>
        <p:nvPicPr>
          <p:cNvPr id="9" name="Picture 8" descr="Screen Shot 2014-10-14 at 19.52.4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2387597"/>
            <a:ext cx="2555776" cy="375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2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259632" y="26064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 err="1">
                <a:latin typeface="+mn-lt"/>
              </a:rPr>
              <a:t>Dev</a:t>
            </a:r>
            <a:r>
              <a:rPr lang="en-US" sz="2400" b="1" dirty="0">
                <a:latin typeface="+mn-lt"/>
              </a:rPr>
              <a:t>-Ops: 3. Continuous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4927" y="904474"/>
            <a:ext cx="8463284" cy="5041012"/>
          </a:xfrm>
        </p:spPr>
        <p:txBody>
          <a:bodyPr>
            <a:noAutofit/>
          </a:bodyPr>
          <a:lstStyle/>
          <a:p>
            <a:r>
              <a:rPr lang="is-IS" sz="2400" b="1" dirty="0">
                <a:latin typeface="+mn-lt"/>
              </a:rPr>
              <a:t>“</a:t>
            </a:r>
            <a:r>
              <a:rPr lang="is-IS" sz="2400" b="1" dirty="0"/>
              <a:t>Continuous” Delivery</a:t>
            </a:r>
            <a:endParaRPr lang="is-IS" sz="2400" b="1" dirty="0">
              <a:latin typeface="+mn-lt"/>
            </a:endParaRPr>
          </a:p>
          <a:p>
            <a:pPr lvl="1"/>
            <a:r>
              <a:rPr lang="en-US" sz="2000" b="1" dirty="0">
                <a:latin typeface="+mn-lt"/>
              </a:rPr>
              <a:t>Pipeline </a:t>
            </a:r>
            <a:r>
              <a:rPr lang="en-US" sz="2000" b="1" dirty="0" err="1">
                <a:latin typeface="+mn-lt"/>
              </a:rPr>
              <a:t>vs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tanktruck</a:t>
            </a:r>
            <a:r>
              <a:rPr lang="en-US" sz="2000" b="1" dirty="0">
                <a:latin typeface="+mn-lt"/>
              </a:rPr>
              <a:t> </a:t>
            </a:r>
          </a:p>
          <a:p>
            <a:pPr lvl="1"/>
            <a:r>
              <a:rPr lang="en-US" sz="2000" b="1" dirty="0">
                <a:latin typeface="+mn-lt"/>
              </a:rPr>
              <a:t>Pets vs Cattle  (… vs swarm)</a:t>
            </a:r>
          </a:p>
          <a:p>
            <a:pPr lvl="1"/>
            <a:endParaRPr lang="is-IS" sz="1800" b="1" dirty="0">
              <a:latin typeface="+mn-lt"/>
            </a:endParaRPr>
          </a:p>
          <a:p>
            <a:pPr eaLnBrk="1" hangingPunct="1"/>
            <a:r>
              <a:rPr lang="is-IS" sz="2400" b="1" dirty="0">
                <a:latin typeface="+mn-lt"/>
              </a:rPr>
              <a:t>Automated + Permanent Testing..</a:t>
            </a:r>
            <a:endParaRPr lang="is-IS" sz="2000" b="1" dirty="0">
              <a:latin typeface="+mn-lt"/>
            </a:endParaRPr>
          </a:p>
          <a:p>
            <a:pPr lvl="1"/>
            <a:r>
              <a:rPr lang="is-IS" sz="2000" b="1" dirty="0">
                <a:latin typeface="+mn-lt"/>
              </a:rPr>
              <a:t>QA = Challenge..</a:t>
            </a:r>
          </a:p>
          <a:p>
            <a:pPr lvl="1"/>
            <a:r>
              <a:rPr lang="en-US" sz="2000" b="1" dirty="0">
                <a:latin typeface="+mn-lt"/>
              </a:rPr>
              <a:t>G</a:t>
            </a:r>
            <a:r>
              <a:rPr lang="is-IS" sz="2000" b="1" dirty="0">
                <a:latin typeface="+mn-lt"/>
              </a:rPr>
              <a:t>ood automated testing.. </a:t>
            </a:r>
          </a:p>
          <a:p>
            <a:pPr marL="0" indent="0" eaLnBrk="1" hangingPunct="1">
              <a:buNone/>
            </a:pPr>
            <a:endParaRPr lang="is-IS" sz="2000" b="1" dirty="0">
              <a:latin typeface="+mn-lt"/>
            </a:endParaRPr>
          </a:p>
          <a:p>
            <a:pPr eaLnBrk="1" hangingPunct="1"/>
            <a:r>
              <a:rPr lang="is-IS" sz="2400" b="1" dirty="0">
                <a:latin typeface="+mn-lt"/>
              </a:rPr>
              <a:t>Tools.. </a:t>
            </a:r>
          </a:p>
          <a:p>
            <a:pPr lvl="1"/>
            <a:r>
              <a:rPr lang="is-IS" sz="2000" b="1" dirty="0">
                <a:latin typeface="+mn-lt"/>
              </a:rPr>
              <a:t>Jenkins/Hudson (workflow + test..?)</a:t>
            </a:r>
          </a:p>
          <a:p>
            <a:pPr marL="457200" lvl="1" indent="0">
              <a:buNone/>
            </a:pPr>
            <a:endParaRPr lang="is-IS" sz="1800" b="1" dirty="0">
              <a:latin typeface="+mn-lt"/>
            </a:endParaRPr>
          </a:p>
          <a:p>
            <a:r>
              <a:rPr lang="is-IS" sz="2400" b="1" dirty="0">
                <a:latin typeface="+mn-lt"/>
              </a:rPr>
              <a:t>Question: what is “current state” ?</a:t>
            </a:r>
          </a:p>
          <a:p>
            <a:pPr lvl="1"/>
            <a:r>
              <a:rPr lang="en-US" sz="2000" b="1" dirty="0">
                <a:latin typeface="+mn-lt"/>
              </a:rPr>
              <a:t>A</a:t>
            </a:r>
            <a:r>
              <a:rPr lang="is-IS" sz="2000" b="1" dirty="0">
                <a:latin typeface="+mn-lt"/>
              </a:rPr>
              <a:t>nd how to stop the flow... ?</a:t>
            </a:r>
            <a:endParaRPr lang="en-US" sz="2000" b="1" dirty="0">
              <a:latin typeface="+mn-lt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331640" y="6457890"/>
            <a:ext cx="6451624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Continuous </a:t>
            </a:r>
            <a:r>
              <a:rPr lang="is-IS" sz="1000" b="0" dirty="0">
                <a:latin typeface="Lucida Sans Unicode" pitchFamily="34" charset="0"/>
              </a:rPr>
              <a:t>… Allow for quick changes, permanent changes.. </a:t>
            </a:r>
            <a:r>
              <a:rPr lang="is-IS" sz="1000" dirty="0">
                <a:latin typeface="Lucida Sans Unicode" pitchFamily="34" charset="0"/>
              </a:rPr>
              <a:t>… (Test ? QA?)</a:t>
            </a:r>
            <a:endParaRPr lang="en-US" sz="1000" b="0" dirty="0">
              <a:latin typeface="Lucida Sans Unicode" pitchFamily="34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Biggest </a:t>
            </a:r>
            <a:r>
              <a:rPr lang="en-US" sz="1000" dirty="0" err="1">
                <a:latin typeface="Lucida Sans Unicode" pitchFamily="34" charset="0"/>
              </a:rPr>
              <a:t>challeng</a:t>
            </a:r>
            <a:r>
              <a:rPr lang="en-US" sz="1000" dirty="0">
                <a:latin typeface="Lucida Sans Unicode" pitchFamily="34" charset="0"/>
              </a:rPr>
              <a:t>: </a:t>
            </a:r>
            <a:r>
              <a:rPr lang="en-US" sz="1000" dirty="0" err="1">
                <a:latin typeface="Lucida Sans Unicode" pitchFamily="34" charset="0"/>
              </a:rPr>
              <a:t>Autmatic</a:t>
            </a:r>
            <a:r>
              <a:rPr lang="en-US" sz="1000" dirty="0">
                <a:latin typeface="Lucida Sans Unicode" pitchFamily="34" charset="0"/>
              </a:rPr>
              <a:t> Testing</a:t>
            </a:r>
            <a:r>
              <a:rPr lang="is-IS" sz="1000" dirty="0">
                <a:latin typeface="Lucida Sans Unicode" pitchFamily="34" charset="0"/>
              </a:rPr>
              <a:t>…   We are stilllearning these tricks... </a:t>
            </a:r>
            <a:endParaRPr lang="en-US" sz="1000" b="0" dirty="0">
              <a:latin typeface="Lucida Sans Unicode" pitchFamily="34" charset="0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20</a:t>
            </a:fld>
            <a:endParaRPr lang="en-US" sz="1400" dirty="0"/>
          </a:p>
        </p:txBody>
      </p:sp>
      <p:pic>
        <p:nvPicPr>
          <p:cNvPr id="2" name="Picture 1" descr="tank_truc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916" y="980727"/>
            <a:ext cx="3002084" cy="1872209"/>
          </a:xfrm>
          <a:prstGeom prst="rect">
            <a:avLst/>
          </a:prstGeom>
        </p:spPr>
      </p:pic>
      <p:pic>
        <p:nvPicPr>
          <p:cNvPr id="4" name="Picture 3" descr="pipelin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996951"/>
            <a:ext cx="3203848" cy="1734135"/>
          </a:xfrm>
          <a:prstGeom prst="rect">
            <a:avLst/>
          </a:prstGeom>
        </p:spPr>
      </p:pic>
      <p:pic>
        <p:nvPicPr>
          <p:cNvPr id="3" name="Picture 2" descr="overflow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646" y="3804032"/>
            <a:ext cx="2530624" cy="249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5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259632" y="26064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 err="1">
                <a:latin typeface="+mn-lt"/>
              </a:rPr>
              <a:t>Dev</a:t>
            </a:r>
            <a:r>
              <a:rPr lang="en-US" sz="2400" b="1" dirty="0">
                <a:latin typeface="+mn-lt"/>
              </a:rPr>
              <a:t>-Ops : Design</a:t>
            </a:r>
            <a:r>
              <a:rPr lang="is-IS" sz="2400" b="1" dirty="0">
                <a:latin typeface="+mn-lt"/>
              </a:rPr>
              <a:t>…	</a:t>
            </a:r>
            <a:endParaRPr lang="en-US" sz="2400" b="1" dirty="0">
              <a:latin typeface="+mn-lt"/>
            </a:endParaRP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4927" y="1194098"/>
            <a:ext cx="8463284" cy="4751387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en-US" sz="2400" b="1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b="1" dirty="0">
                <a:latin typeface="+mn-lt"/>
              </a:rPr>
              <a:t>BDUF 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b="1" dirty="0">
                <a:latin typeface="+mn-lt"/>
              </a:rPr>
              <a:t>Supposedly </a:t>
            </a:r>
            <a:r>
              <a:rPr lang="is-IS" sz="2400" b="1" dirty="0">
                <a:latin typeface="+mn-lt"/>
              </a:rPr>
              <a:t>…</a:t>
            </a:r>
            <a:r>
              <a:rPr lang="en-US" sz="2400" b="1" dirty="0">
                <a:latin typeface="+mn-lt"/>
              </a:rPr>
              <a:t>Bad..</a:t>
            </a:r>
          </a:p>
          <a:p>
            <a:pPr lvl="1">
              <a:lnSpc>
                <a:spcPct val="80000"/>
              </a:lnSpc>
            </a:pPr>
            <a:r>
              <a:rPr lang="en-US" sz="2000" b="1" dirty="0">
                <a:latin typeface="+mn-lt"/>
              </a:rPr>
              <a:t>Big Design Up Front</a:t>
            </a:r>
            <a:r>
              <a:rPr lang="is-IS" sz="2000" b="1" dirty="0">
                <a:latin typeface="+mn-lt"/>
              </a:rPr>
              <a:t>…</a:t>
            </a:r>
          </a:p>
          <a:p>
            <a:pPr lvl="1">
              <a:lnSpc>
                <a:spcPct val="80000"/>
              </a:lnSpc>
            </a:pPr>
            <a:r>
              <a:rPr lang="en-US" sz="2000" b="1" dirty="0">
                <a:latin typeface="+mn-lt"/>
              </a:rPr>
              <a:t>T</a:t>
            </a:r>
            <a:r>
              <a:rPr lang="is-IS" sz="2000" b="1" dirty="0">
                <a:latin typeface="+mn-lt"/>
              </a:rPr>
              <a:t>oo rigid (?)</a:t>
            </a:r>
          </a:p>
          <a:p>
            <a:pPr lvl="1">
              <a:lnSpc>
                <a:spcPct val="80000"/>
              </a:lnSpc>
            </a:pPr>
            <a:endParaRPr lang="en-US" sz="2000" b="1" dirty="0">
              <a:latin typeface="+mn-lt"/>
            </a:endParaRPr>
          </a:p>
          <a:p>
            <a:pPr>
              <a:lnSpc>
                <a:spcPct val="80000"/>
              </a:lnSpc>
            </a:pPr>
            <a:r>
              <a:rPr lang="en-US" sz="2400" b="1" dirty="0"/>
              <a:t>Without a “plan”, a Map</a:t>
            </a:r>
            <a:r>
              <a:rPr lang="is-IS" sz="2400" b="1" dirty="0"/>
              <a:t>…</a:t>
            </a:r>
            <a:endParaRPr lang="en-US" sz="2400" b="1" dirty="0"/>
          </a:p>
          <a:p>
            <a:pPr lvl="1">
              <a:lnSpc>
                <a:spcPct val="80000"/>
              </a:lnSpc>
            </a:pPr>
            <a:r>
              <a:rPr lang="en-US" sz="2000" b="1" dirty="0"/>
              <a:t>No Idea where you are going..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b="1" dirty="0">
                <a:latin typeface="+mn-lt"/>
              </a:rPr>
              <a:t>I think: SDUF = probably needed..</a:t>
            </a:r>
          </a:p>
          <a:p>
            <a:pPr lvl="1">
              <a:lnSpc>
                <a:spcPct val="80000"/>
              </a:lnSpc>
            </a:pPr>
            <a:r>
              <a:rPr lang="en-US" sz="2000" b="1" dirty="0">
                <a:latin typeface="+mn-lt"/>
              </a:rPr>
              <a:t>Some Design Up Front</a:t>
            </a:r>
            <a:r>
              <a:rPr lang="is-IS" sz="2000" b="1" dirty="0">
                <a:latin typeface="+mn-lt"/>
              </a:rPr>
              <a:t>…</a:t>
            </a:r>
            <a:endParaRPr lang="en-US" sz="2000" b="1" dirty="0">
              <a:latin typeface="+mn-lt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b="1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endParaRPr lang="en-US" sz="2400" b="1" dirty="0">
              <a:latin typeface="+mn-lt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331640" y="6457890"/>
            <a:ext cx="7056784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 err="1">
                <a:latin typeface="Lucida Sans Unicode" pitchFamily="34" charset="0"/>
              </a:rPr>
              <a:t>Bduf</a:t>
            </a:r>
            <a:r>
              <a:rPr lang="en-US" sz="1000" dirty="0">
                <a:latin typeface="Lucida Sans Unicode" pitchFamily="34" charset="0"/>
              </a:rPr>
              <a:t> is the new on-</a:t>
            </a:r>
            <a:r>
              <a:rPr lang="en-US" sz="1000" dirty="0" err="1">
                <a:latin typeface="Lucida Sans Unicode" pitchFamily="34" charset="0"/>
              </a:rPr>
              <a:t>prem</a:t>
            </a:r>
            <a:r>
              <a:rPr lang="is-IS" sz="1000" dirty="0">
                <a:latin typeface="Lucida Sans Unicode" pitchFamily="34" charset="0"/>
              </a:rPr>
              <a:t>… BDUF = old, bad... But </a:t>
            </a:r>
            <a:r>
              <a:rPr lang="en-US" sz="1000" b="0" dirty="0">
                <a:latin typeface="Lucida Sans Unicode" pitchFamily="34" charset="0"/>
              </a:rPr>
              <a:t>Without minimum Design</a:t>
            </a:r>
            <a:r>
              <a:rPr lang="is-IS" sz="1000" b="0" dirty="0">
                <a:latin typeface="Lucida Sans Unicode" pitchFamily="34" charset="0"/>
              </a:rPr>
              <a:t>… Chaos </a:t>
            </a:r>
            <a:endParaRPr lang="en-US" sz="1000" b="0" dirty="0">
              <a:latin typeface="Lucida Sans Unicode" pitchFamily="34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Probably:</a:t>
            </a:r>
            <a:r>
              <a:rPr lang="en-US" sz="1000" b="0" dirty="0">
                <a:latin typeface="Lucida Sans Unicode" pitchFamily="34" charset="0"/>
              </a:rPr>
              <a:t> </a:t>
            </a:r>
            <a:r>
              <a:rPr lang="en-US" sz="1000" b="0" dirty="0" err="1">
                <a:latin typeface="Lucida Sans Unicode" pitchFamily="34" charset="0"/>
              </a:rPr>
              <a:t>Lightweiht</a:t>
            </a:r>
            <a:r>
              <a:rPr lang="en-US" sz="1000" b="0" dirty="0">
                <a:latin typeface="Lucida Sans Unicode" pitchFamily="34" charset="0"/>
              </a:rPr>
              <a:t> “process” and </a:t>
            </a:r>
            <a:r>
              <a:rPr lang="en-US" sz="1000" b="0" dirty="0" err="1">
                <a:latin typeface="Lucida Sans Unicode" pitchFamily="34" charset="0"/>
              </a:rPr>
              <a:t>Resonable</a:t>
            </a:r>
            <a:r>
              <a:rPr lang="en-US" sz="1000" b="0" dirty="0">
                <a:latin typeface="Lucida Sans Unicode" pitchFamily="34" charset="0"/>
              </a:rPr>
              <a:t> Data-Model (Key Structure, Data-Life-Cycle (ILM), Archiving </a:t>
            </a:r>
            <a:r>
              <a:rPr lang="is-IS" sz="1000" b="0" dirty="0">
                <a:latin typeface="Lucida Sans Unicode" pitchFamily="34" charset="0"/>
              </a:rPr>
              <a:t>…</a:t>
            </a:r>
            <a:endParaRPr lang="en-US" sz="1000" b="0" dirty="0">
              <a:latin typeface="Lucida Sans Unicode" pitchFamily="34" charset="0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21</a:t>
            </a:fld>
            <a:endParaRPr lang="en-US" sz="1400" dirty="0"/>
          </a:p>
        </p:txBody>
      </p:sp>
      <p:pic>
        <p:nvPicPr>
          <p:cNvPr id="11" name="Picture 10" descr="cabin_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204864"/>
            <a:ext cx="5903142" cy="3931493"/>
          </a:xfrm>
          <a:prstGeom prst="rect">
            <a:avLst/>
          </a:prstGeom>
        </p:spPr>
      </p:pic>
      <p:pic>
        <p:nvPicPr>
          <p:cNvPr id="12" name="Picture 11" descr="cabin_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36712"/>
            <a:ext cx="7920880" cy="527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2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259632" y="26064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 err="1">
                <a:latin typeface="+mn-lt"/>
              </a:rPr>
              <a:t>Dev</a:t>
            </a:r>
            <a:r>
              <a:rPr lang="en-US" sz="2400" b="1" dirty="0">
                <a:latin typeface="+mn-lt"/>
              </a:rPr>
              <a:t>-Ops : Knowledge, Skills</a:t>
            </a:r>
            <a:r>
              <a:rPr lang="is-IS" sz="2400" b="1" dirty="0">
                <a:latin typeface="+mn-lt"/>
              </a:rPr>
              <a:t>…	</a:t>
            </a:r>
            <a:endParaRPr lang="en-US" sz="2400" b="1" dirty="0">
              <a:latin typeface="+mn-lt"/>
            </a:endParaRP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4927" y="1194098"/>
            <a:ext cx="8463284" cy="4751387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en-US" sz="2400" b="1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b="1" dirty="0">
                <a:latin typeface="+mn-lt"/>
              </a:rPr>
              <a:t>Use of Concepts and Tools 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b="1" dirty="0">
                <a:latin typeface="+mn-lt"/>
              </a:rPr>
              <a:t>Specialization: Supposedly </a:t>
            </a:r>
            <a:r>
              <a:rPr lang="is-IS" sz="2400" b="1" dirty="0">
                <a:latin typeface="+mn-lt"/>
              </a:rPr>
              <a:t>…</a:t>
            </a:r>
            <a:r>
              <a:rPr lang="en-US" sz="2400" b="1" dirty="0">
                <a:latin typeface="+mn-lt"/>
              </a:rPr>
              <a:t>Bad..</a:t>
            </a:r>
          </a:p>
          <a:p>
            <a:pPr lvl="1">
              <a:lnSpc>
                <a:spcPct val="80000"/>
              </a:lnSpc>
            </a:pPr>
            <a:r>
              <a:rPr lang="en-US" sz="2000" b="1" dirty="0">
                <a:latin typeface="+mn-lt"/>
              </a:rPr>
              <a:t>Specialists don</a:t>
            </a:r>
            <a:r>
              <a:rPr lang="mr-IN" sz="2000" b="1" dirty="0">
                <a:latin typeface="+mn-lt"/>
              </a:rPr>
              <a:t>’</a:t>
            </a:r>
            <a:r>
              <a:rPr lang="en-US" sz="2000" b="1" dirty="0">
                <a:latin typeface="+mn-lt"/>
              </a:rPr>
              <a:t>t communicate well.</a:t>
            </a:r>
            <a:endParaRPr lang="is-IS" sz="2000" b="1" dirty="0">
              <a:latin typeface="+mn-lt"/>
            </a:endParaRPr>
          </a:p>
          <a:p>
            <a:pPr lvl="1">
              <a:lnSpc>
                <a:spcPct val="80000"/>
              </a:lnSpc>
            </a:pPr>
            <a:r>
              <a:rPr lang="en-US" sz="2000" b="1" dirty="0">
                <a:latin typeface="+mn-lt"/>
              </a:rPr>
              <a:t>For “the hammer”, everything is a nail</a:t>
            </a:r>
            <a:r>
              <a:rPr lang="mr-IN" sz="2000" b="1" dirty="0">
                <a:latin typeface="+mn-lt"/>
              </a:rPr>
              <a:t>…</a:t>
            </a:r>
            <a:endParaRPr lang="is-IS" sz="2000" b="1" dirty="0">
              <a:latin typeface="+mn-lt"/>
            </a:endParaRPr>
          </a:p>
          <a:p>
            <a:pPr lvl="1">
              <a:lnSpc>
                <a:spcPct val="80000"/>
              </a:lnSpc>
            </a:pPr>
            <a:endParaRPr lang="en-US" sz="2000" b="1" dirty="0">
              <a:latin typeface="+mn-lt"/>
            </a:endParaRPr>
          </a:p>
          <a:p>
            <a:pPr>
              <a:lnSpc>
                <a:spcPct val="80000"/>
              </a:lnSpc>
            </a:pPr>
            <a:r>
              <a:rPr lang="en-US" sz="2400" b="1" dirty="0"/>
              <a:t>Without a Knowledge and “skills”</a:t>
            </a:r>
          </a:p>
          <a:p>
            <a:pPr lvl="1">
              <a:lnSpc>
                <a:spcPct val="80000"/>
              </a:lnSpc>
            </a:pPr>
            <a:r>
              <a:rPr lang="en-US" sz="2000" b="1" dirty="0"/>
              <a:t> Clumsy stuff results.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b="1" dirty="0">
                <a:latin typeface="+mn-lt"/>
              </a:rPr>
              <a:t>I think: SKUF = probably needed..</a:t>
            </a:r>
          </a:p>
          <a:p>
            <a:pPr lvl="1">
              <a:lnSpc>
                <a:spcPct val="80000"/>
              </a:lnSpc>
            </a:pPr>
            <a:r>
              <a:rPr lang="en-US" sz="2000" b="1" dirty="0">
                <a:latin typeface="+mn-lt"/>
              </a:rPr>
              <a:t>Some Knowledge/Training Up Front</a:t>
            </a:r>
            <a:r>
              <a:rPr lang="is-IS" sz="2000" b="1" dirty="0">
                <a:latin typeface="+mn-lt"/>
              </a:rPr>
              <a:t>…</a:t>
            </a:r>
            <a:endParaRPr lang="en-US" sz="2000" b="1" dirty="0">
              <a:latin typeface="+mn-lt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b="1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endParaRPr lang="en-US" sz="2400" b="1" dirty="0">
              <a:latin typeface="+mn-lt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331640" y="6457890"/>
            <a:ext cx="7056784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 err="1">
                <a:latin typeface="Lucida Sans Unicode" pitchFamily="34" charset="0"/>
              </a:rPr>
              <a:t>Dev</a:t>
            </a:r>
            <a:r>
              <a:rPr lang="en-US" sz="1000" dirty="0">
                <a:latin typeface="Lucida Sans Unicode" pitchFamily="34" charset="0"/>
              </a:rPr>
              <a:t>-Ops </a:t>
            </a:r>
            <a:r>
              <a:rPr lang="en-US" sz="1000" dirty="0" err="1">
                <a:latin typeface="Lucida Sans Unicode" pitchFamily="34" charset="0"/>
              </a:rPr>
              <a:t>doesn</a:t>
            </a:r>
            <a:r>
              <a:rPr lang="mr-IN" sz="1000" dirty="0">
                <a:latin typeface="Lucida Sans Unicode" pitchFamily="34" charset="0"/>
              </a:rPr>
              <a:t>’</a:t>
            </a:r>
            <a:r>
              <a:rPr lang="en-US" sz="1000" dirty="0">
                <a:latin typeface="Lucida Sans Unicode" pitchFamily="34" charset="0"/>
              </a:rPr>
              <a:t>t </a:t>
            </a:r>
            <a:r>
              <a:rPr lang="en-US" sz="1000" dirty="0" err="1">
                <a:latin typeface="Lucida Sans Unicode" pitchFamily="34" charset="0"/>
              </a:rPr>
              <a:t>favour</a:t>
            </a:r>
            <a:r>
              <a:rPr lang="en-US" sz="1000" dirty="0">
                <a:latin typeface="Lucida Sans Unicode" pitchFamily="34" charset="0"/>
              </a:rPr>
              <a:t> “specialists”, but you need a minimum level of knowledge and skill to accomplish anything. Probably:</a:t>
            </a:r>
            <a:r>
              <a:rPr lang="en-US" sz="1000" b="0" dirty="0">
                <a:latin typeface="Lucida Sans Unicode" pitchFamily="34" charset="0"/>
              </a:rPr>
              <a:t> </a:t>
            </a:r>
            <a:r>
              <a:rPr lang="en-US" sz="1000" b="0" dirty="0" err="1">
                <a:latin typeface="Lucida Sans Unicode" pitchFamily="34" charset="0"/>
              </a:rPr>
              <a:t>Lightweiht</a:t>
            </a:r>
            <a:r>
              <a:rPr lang="en-US" sz="1000" b="0" dirty="0">
                <a:latin typeface="Lucida Sans Unicode" pitchFamily="34" charset="0"/>
              </a:rPr>
              <a:t> </a:t>
            </a:r>
            <a:r>
              <a:rPr lang="en-US" sz="1000" dirty="0" err="1">
                <a:latin typeface="Lucida Sans Unicode" pitchFamily="34" charset="0"/>
              </a:rPr>
              <a:t>knowlegea</a:t>
            </a:r>
            <a:r>
              <a:rPr lang="en-US" sz="1000" dirty="0">
                <a:latin typeface="Lucida Sans Unicode" pitchFamily="34" charset="0"/>
              </a:rPr>
              <a:t> and some “experience” is needed. </a:t>
            </a:r>
            <a:endParaRPr lang="en-US" sz="1000" b="0" dirty="0">
              <a:latin typeface="Lucida Sans Unicode" pitchFamily="34" charset="0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22</a:t>
            </a:fld>
            <a:endParaRPr lang="en-US" sz="1400" dirty="0"/>
          </a:p>
        </p:txBody>
      </p:sp>
      <p:pic>
        <p:nvPicPr>
          <p:cNvPr id="4" name="Picture 3" descr="Screen Shot 2017-09-02 at 10.59.34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916832"/>
            <a:ext cx="25654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1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+mn-lt"/>
              </a:rPr>
              <a:t>You. Will. Do. </a:t>
            </a:r>
            <a:r>
              <a:rPr lang="en-US" sz="2400" b="1" dirty="0" err="1">
                <a:latin typeface="+mn-lt"/>
              </a:rPr>
              <a:t>Dev</a:t>
            </a:r>
            <a:r>
              <a:rPr lang="en-US" sz="2400" b="1" dirty="0">
                <a:latin typeface="+mn-lt"/>
              </a:rPr>
              <a:t>-OPS</a:t>
            </a:r>
            <a:r>
              <a:rPr lang="mr-IN" sz="2400" b="1" dirty="0">
                <a:latin typeface="+mn-lt"/>
              </a:rPr>
              <a:t>…</a:t>
            </a:r>
            <a:endParaRPr lang="en-US" sz="2400" b="1" dirty="0">
              <a:latin typeface="+mn-lt"/>
            </a:endParaRP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88" y="1214438"/>
            <a:ext cx="8463284" cy="4751387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10000"/>
              </a:lnSpc>
            </a:pPr>
            <a:r>
              <a:rPr lang="mr-IN" sz="2400" b="1" dirty="0">
                <a:latin typeface="+mn-lt"/>
              </a:rPr>
              <a:t>…</a:t>
            </a:r>
            <a:r>
              <a:rPr lang="en-US" sz="2400" b="1" dirty="0">
                <a:latin typeface="+mn-lt"/>
              </a:rPr>
              <a:t>or </a:t>
            </a:r>
            <a:r>
              <a:rPr lang="en-US" sz="2400" b="1" dirty="0" err="1">
                <a:latin typeface="+mn-lt"/>
              </a:rPr>
              <a:t>DevOps</a:t>
            </a:r>
            <a:r>
              <a:rPr lang="en-US" sz="2400" b="1" dirty="0">
                <a:latin typeface="+mn-lt"/>
              </a:rPr>
              <a:t> will do You</a:t>
            </a:r>
          </a:p>
          <a:p>
            <a:pPr eaLnBrk="1" hangingPunct="1">
              <a:lnSpc>
                <a:spcPct val="110000"/>
              </a:lnSpc>
            </a:pPr>
            <a:endParaRPr lang="en-US" sz="2400" b="1" dirty="0">
              <a:latin typeface="+mn-lt"/>
            </a:endParaRPr>
          </a:p>
          <a:p>
            <a:pPr eaLnBrk="1" hangingPunct="1">
              <a:lnSpc>
                <a:spcPct val="110000"/>
              </a:lnSpc>
            </a:pPr>
            <a:r>
              <a:rPr lang="en-US" sz="2400" b="1" dirty="0">
                <a:latin typeface="+mn-lt"/>
              </a:rPr>
              <a:t>Collaboration =&gt; Good!</a:t>
            </a:r>
          </a:p>
          <a:p>
            <a:pPr lvl="1"/>
            <a:r>
              <a:rPr lang="en-US" sz="2400" b="1" dirty="0"/>
              <a:t>Focus on Customer/goal.</a:t>
            </a:r>
          </a:p>
          <a:p>
            <a:pPr lvl="1" eaLnBrk="1" hangingPunct="1"/>
            <a:r>
              <a:rPr lang="en-US" sz="2400" b="1" dirty="0">
                <a:latin typeface="+mn-lt"/>
              </a:rPr>
              <a:t>Understanding + Education.. </a:t>
            </a:r>
          </a:p>
          <a:p>
            <a:pPr lvl="1" eaLnBrk="1" hangingPunct="1"/>
            <a:r>
              <a:rPr lang="en-US" sz="2400" b="1" dirty="0">
                <a:latin typeface="+mn-lt"/>
              </a:rPr>
              <a:t>Eliminate Management layers..</a:t>
            </a:r>
          </a:p>
          <a:p>
            <a:pPr lvl="1" eaLnBrk="1" hangingPunct="1"/>
            <a:endParaRPr lang="en-US" sz="2400" b="1" dirty="0">
              <a:latin typeface="+mn-lt"/>
            </a:endParaRPr>
          </a:p>
          <a:p>
            <a:pPr eaLnBrk="1" hangingPunct="1"/>
            <a:r>
              <a:rPr lang="en-US" sz="2400" b="1" dirty="0">
                <a:latin typeface="+mn-lt"/>
              </a:rPr>
              <a:t>Automation + Continuous =&gt; Good</a:t>
            </a:r>
          </a:p>
          <a:p>
            <a:pPr lvl="1" eaLnBrk="1" hangingPunct="1"/>
            <a:r>
              <a:rPr lang="en-US" sz="2400" b="1" dirty="0">
                <a:latin typeface="+mn-lt"/>
              </a:rPr>
              <a:t>Less human Error</a:t>
            </a:r>
            <a:r>
              <a:rPr lang="is-IS" sz="2400" b="1" dirty="0">
                <a:latin typeface="+mn-lt"/>
              </a:rPr>
              <a:t>…</a:t>
            </a:r>
          </a:p>
          <a:p>
            <a:pPr lvl="1" eaLnBrk="1" hangingPunct="1"/>
            <a:r>
              <a:rPr lang="en-US" sz="2400" b="1" dirty="0">
                <a:latin typeface="+mn-lt"/>
              </a:rPr>
              <a:t>B</a:t>
            </a:r>
            <a:r>
              <a:rPr lang="is-IS" sz="2400" b="1" dirty="0">
                <a:latin typeface="+mn-lt"/>
              </a:rPr>
              <a:t>ut also: Less Human Correction ..</a:t>
            </a:r>
          </a:p>
          <a:p>
            <a:pPr lvl="1" eaLnBrk="1" hangingPunct="1"/>
            <a:r>
              <a:rPr lang="is-IS" sz="2400" b="1" dirty="0">
                <a:latin typeface="+mn-lt"/>
              </a:rPr>
              <a:t>And ... </a:t>
            </a:r>
            <a:r>
              <a:rPr lang="en-US" sz="2400" b="1" dirty="0">
                <a:latin typeface="+mn-lt"/>
              </a:rPr>
              <a:t>N</a:t>
            </a:r>
            <a:r>
              <a:rPr lang="is-IS" sz="2400" b="1" dirty="0">
                <a:latin typeface="+mn-lt"/>
              </a:rPr>
              <a:t>eeds Debugging (and test)</a:t>
            </a: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331640" y="6457890"/>
            <a:ext cx="652363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The positive sides : Keep them.. The potential problems: Try to fix.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Make sure teams had </a:t>
            </a:r>
            <a:r>
              <a:rPr lang="en-US" sz="1000" b="0" dirty="0">
                <a:latin typeface="Lucida Sans Unicode" pitchFamily="34" charset="0"/>
              </a:rPr>
              <a:t> “knowing”, and make sure automation </a:t>
            </a:r>
            <a:r>
              <a:rPr lang="en-US" sz="1000" b="0" dirty="0" err="1">
                <a:latin typeface="Lucida Sans Unicode" pitchFamily="34" charset="0"/>
              </a:rPr>
              <a:t>doesn</a:t>
            </a:r>
            <a:r>
              <a:rPr lang="uk-UA" sz="1000" b="0" dirty="0">
                <a:latin typeface="Lucida Sans Unicode" pitchFamily="34" charset="0"/>
              </a:rPr>
              <a:t>’</a:t>
            </a:r>
            <a:r>
              <a:rPr lang="en-US" sz="1000" b="0" dirty="0">
                <a:latin typeface="Lucida Sans Unicode" pitchFamily="34" charset="0"/>
              </a:rPr>
              <a:t>t control you..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218747" y="3933056"/>
            <a:ext cx="925253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1600" dirty="0"/>
              <a:t>Image: </a:t>
            </a:r>
          </a:p>
          <a:p>
            <a:pPr>
              <a:buFontTx/>
              <a:buNone/>
            </a:pPr>
            <a:r>
              <a:rPr lang="en-US" sz="1600" dirty="0"/>
              <a:t>shiny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23</a:t>
            </a:fld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242" y="980728"/>
            <a:ext cx="3001758" cy="2401406"/>
          </a:xfrm>
          <a:prstGeom prst="rect">
            <a:avLst/>
          </a:prstGeom>
        </p:spPr>
      </p:pic>
      <p:pic>
        <p:nvPicPr>
          <p:cNvPr id="3" name="Picture 2" descr="Screen Shot 2016-10-19 at 09.43.1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717032"/>
            <a:ext cx="2267744" cy="2551213"/>
          </a:xfrm>
          <a:prstGeom prst="rect">
            <a:avLst/>
          </a:prstGeom>
        </p:spPr>
      </p:pic>
      <p:pic>
        <p:nvPicPr>
          <p:cNvPr id="11" name="Picture 10" descr="kafka_quote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4000" cy="437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0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259632" y="26064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+mn-lt"/>
              </a:rPr>
              <a:t>Short : Be like him </a:t>
            </a:r>
            <a:r>
              <a:rPr lang="is-IS" sz="2400" b="1" dirty="0">
                <a:latin typeface="+mn-lt"/>
              </a:rPr>
              <a:t>…</a:t>
            </a:r>
            <a:endParaRPr lang="en-US" sz="2400" b="1" dirty="0">
              <a:latin typeface="+mn-lt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331640" y="6457890"/>
            <a:ext cx="6451624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Be Flexible, helpful, communicative.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(</a:t>
            </a:r>
            <a:r>
              <a:rPr lang="en-US" sz="1000" dirty="0">
                <a:latin typeface="Lucida Sans Unicode" pitchFamily="34" charset="0"/>
              </a:rPr>
              <a:t>but mind : </a:t>
            </a:r>
            <a:r>
              <a:rPr lang="en-US" sz="1000" b="0" dirty="0">
                <a:latin typeface="Lucida Sans Unicode" pitchFamily="34" charset="0"/>
              </a:rPr>
              <a:t>Architecture, structure</a:t>
            </a:r>
            <a:r>
              <a:rPr lang="is-IS" sz="1000" b="0" dirty="0">
                <a:latin typeface="Lucida Sans Unicode" pitchFamily="34" charset="0"/>
              </a:rPr>
              <a:t>…)</a:t>
            </a:r>
            <a:endParaRPr lang="en-US" sz="1000" b="0" dirty="0">
              <a:latin typeface="Lucida Sans Unicode" pitchFamily="34" charset="0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24</a:t>
            </a:fld>
            <a:endParaRPr lang="en-US" sz="14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happy_plumme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24744"/>
            <a:ext cx="4464496" cy="458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3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259632" y="26064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+mn-lt"/>
              </a:rPr>
              <a:t>Short : Avoid this</a:t>
            </a:r>
            <a:r>
              <a:rPr lang="is-IS" sz="2400" b="1" dirty="0">
                <a:latin typeface="+mn-lt"/>
              </a:rPr>
              <a:t>…</a:t>
            </a:r>
            <a:endParaRPr lang="en-US" sz="2400" b="1" dirty="0">
              <a:latin typeface="+mn-lt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331640" y="6457890"/>
            <a:ext cx="6451624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Don’t become a slave… and Avoid bossy-bosses.</a:t>
            </a:r>
            <a:endParaRPr lang="en-US" sz="1000" b="0" dirty="0">
              <a:latin typeface="Lucida Sans Unicode" pitchFamily="34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(mind: some </a:t>
            </a:r>
            <a:r>
              <a:rPr lang="en-US" sz="1000" b="0" dirty="0">
                <a:latin typeface="Lucida Sans Unicode" pitchFamily="34" charset="0"/>
              </a:rPr>
              <a:t>Architecture, some structure</a:t>
            </a:r>
            <a:r>
              <a:rPr lang="is-IS" sz="1000" dirty="0">
                <a:latin typeface="Lucida Sans Unicode" pitchFamily="34" charset="0"/>
              </a:rPr>
              <a:t>, is needed)</a:t>
            </a:r>
            <a:endParaRPr lang="en-US" sz="1000" b="0" dirty="0">
              <a:latin typeface="Lucida Sans Unicode" pitchFamily="34" charset="0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25</a:t>
            </a:fld>
            <a:endParaRPr lang="en-US" sz="14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Screen Shot 2016-10-19 at 09.43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83250"/>
            <a:ext cx="3096344" cy="3483388"/>
          </a:xfrm>
          <a:prstGeom prst="rect">
            <a:avLst/>
          </a:prstGeom>
        </p:spPr>
      </p:pic>
      <p:pic>
        <p:nvPicPr>
          <p:cNvPr id="8" name="Picture 7" descr="office-cubicles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47" y="2175331"/>
            <a:ext cx="4127282" cy="3048685"/>
          </a:xfrm>
          <a:prstGeom prst="rect">
            <a:avLst/>
          </a:prstGeom>
        </p:spPr>
      </p:pic>
      <p:pic>
        <p:nvPicPr>
          <p:cNvPr id="10" name="Picture 9" descr="manager_lumber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924944"/>
            <a:ext cx="338437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9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259632" y="26064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+mn-lt"/>
              </a:rPr>
              <a:t>Then: Create this</a:t>
            </a:r>
            <a:r>
              <a:rPr lang="is-IS" sz="2400" b="1" dirty="0">
                <a:latin typeface="+mn-lt"/>
              </a:rPr>
              <a:t>…?</a:t>
            </a:r>
            <a:endParaRPr lang="en-US" sz="2400" b="1" dirty="0">
              <a:latin typeface="+mn-lt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331640" y="6457890"/>
            <a:ext cx="6451624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Regulation needed</a:t>
            </a:r>
            <a:r>
              <a:rPr lang="is-IS" sz="1000" b="0" dirty="0">
                <a:latin typeface="Lucida Sans Unicode" pitchFamily="34" charset="0"/>
              </a:rPr>
              <a:t>…</a:t>
            </a:r>
            <a:endParaRPr lang="en-US" sz="1000" b="0" dirty="0">
              <a:latin typeface="Lucida Sans Unicode" pitchFamily="34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Architecture, structure</a:t>
            </a:r>
            <a:r>
              <a:rPr lang="is-IS" sz="1000" b="0" dirty="0">
                <a:latin typeface="Lucida Sans Unicode" pitchFamily="34" charset="0"/>
              </a:rPr>
              <a:t>…</a:t>
            </a:r>
            <a:endParaRPr lang="en-US" sz="1000" b="0" dirty="0">
              <a:latin typeface="Lucida Sans Unicode" pitchFamily="34" charset="0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26</a:t>
            </a:fld>
            <a:endParaRPr lang="en-US" sz="14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cabin_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24745"/>
            <a:ext cx="7920880" cy="527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60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484784"/>
            <a:ext cx="7534275" cy="4536504"/>
          </a:xfrm>
          <a:noFill/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sz="2200" b="1" dirty="0"/>
              <a:t>Homework: Check your Dev-Ops! </a:t>
            </a:r>
          </a:p>
          <a:p>
            <a:pPr eaLnBrk="1" hangingPunct="1">
              <a:buFontTx/>
              <a:buNone/>
            </a:pPr>
            <a:r>
              <a:rPr lang="en-US" sz="2200" b="1" dirty="0"/>
              <a:t>	- Goal clear ?</a:t>
            </a:r>
          </a:p>
          <a:p>
            <a:pPr eaLnBrk="1" hangingPunct="1">
              <a:buFontTx/>
              <a:buNone/>
            </a:pPr>
            <a:r>
              <a:rPr lang="en-US" sz="2200" b="1" dirty="0"/>
              <a:t>	- BDUF / SDUF	</a:t>
            </a:r>
            <a:r>
              <a:rPr lang="is-IS" sz="2200" b="1" dirty="0"/>
              <a:t>… minimal design ? </a:t>
            </a:r>
            <a:endParaRPr lang="en-US" sz="2200" b="1" dirty="0"/>
          </a:p>
          <a:p>
            <a:pPr>
              <a:buNone/>
            </a:pPr>
            <a:r>
              <a:rPr lang="en-US" sz="2200" b="1" dirty="0"/>
              <a:t>	- Skills 		</a:t>
            </a:r>
            <a:r>
              <a:rPr lang="is-IS" sz="2200" b="1" dirty="0"/>
              <a:t>… </a:t>
            </a:r>
            <a:r>
              <a:rPr lang="en-US" sz="2200" b="1" dirty="0"/>
              <a:t>under control ?</a:t>
            </a:r>
          </a:p>
          <a:p>
            <a:pPr eaLnBrk="1" hangingPunct="1">
              <a:buFontTx/>
              <a:buNone/>
            </a:pPr>
            <a:r>
              <a:rPr lang="en-US" sz="2200" b="1" dirty="0"/>
              <a:t> 	- Silos 		</a:t>
            </a:r>
            <a:r>
              <a:rPr lang="is-IS" sz="2200" b="1" dirty="0"/>
              <a:t>… </a:t>
            </a:r>
            <a:r>
              <a:rPr lang="en-US" sz="2200" b="1" dirty="0"/>
              <a:t>under control ? </a:t>
            </a:r>
          </a:p>
          <a:p>
            <a:pPr>
              <a:buNone/>
            </a:pPr>
            <a:r>
              <a:rPr lang="en-US" sz="2200" b="1" dirty="0"/>
              <a:t>	- (managers 	</a:t>
            </a:r>
            <a:r>
              <a:rPr lang="is-IS" sz="2200" b="1" dirty="0"/>
              <a:t>… </a:t>
            </a:r>
            <a:r>
              <a:rPr lang="en-US" sz="2200" b="1" dirty="0"/>
              <a:t>under control?)</a:t>
            </a:r>
          </a:p>
          <a:p>
            <a:pPr eaLnBrk="1" hangingPunct="1">
              <a:buFontTx/>
              <a:buNone/>
            </a:pPr>
            <a:endParaRPr lang="en-US" sz="2200" b="1" dirty="0"/>
          </a:p>
          <a:p>
            <a:pPr>
              <a:buNone/>
            </a:pPr>
            <a:r>
              <a:rPr lang="en-US" sz="2200" b="1" dirty="0"/>
              <a:t> </a:t>
            </a:r>
            <a:r>
              <a:rPr lang="en-US" sz="2200" b="1" u="sng" dirty="0">
                <a:solidFill>
                  <a:srgbClr val="0033CC"/>
                </a:solidFill>
              </a:rPr>
              <a:t>Simple Oracle Dba . </a:t>
            </a:r>
            <a:r>
              <a:rPr lang="en-US" sz="2200" b="1" u="sng" dirty="0" err="1">
                <a:solidFill>
                  <a:srgbClr val="0033CC"/>
                </a:solidFill>
              </a:rPr>
              <a:t>Blogspot</a:t>
            </a:r>
            <a:r>
              <a:rPr lang="en-US" sz="2200" b="1" u="sng" dirty="0">
                <a:solidFill>
                  <a:srgbClr val="0033CC"/>
                </a:solidFill>
              </a:rPr>
              <a:t> . com</a:t>
            </a:r>
            <a:r>
              <a:rPr lang="en-US" sz="2200" b="1" dirty="0"/>
              <a:t> (my ramblings)</a:t>
            </a:r>
          </a:p>
          <a:p>
            <a:pPr eaLnBrk="1" hangingPunct="1">
              <a:buFontTx/>
              <a:buNone/>
            </a:pPr>
            <a:endParaRPr lang="en-US" sz="2200" b="1" dirty="0"/>
          </a:p>
          <a:p>
            <a:pPr eaLnBrk="1" hangingPunct="1">
              <a:buFontTx/>
              <a:buNone/>
            </a:pPr>
            <a:r>
              <a:rPr lang="en-US" sz="2200" b="1" dirty="0"/>
              <a:t>And keep it Simple!  </a:t>
            </a:r>
          </a:p>
          <a:p>
            <a:pPr eaLnBrk="1" hangingPunct="1">
              <a:buFontTx/>
              <a:buNone/>
            </a:pPr>
            <a:r>
              <a:rPr lang="en-US" sz="2200" b="1" dirty="0"/>
              <a:t>Goethe: Limitation shows the Master.</a:t>
            </a:r>
          </a:p>
        </p:txBody>
      </p:sp>
      <p:sp>
        <p:nvSpPr>
          <p:cNvPr id="23557" name="Text Box 4"/>
          <p:cNvSpPr txBox="1">
            <a:spLocks noChangeArrowheads="1"/>
          </p:cNvSpPr>
          <p:nvPr/>
        </p:nvSpPr>
        <p:spPr bwMode="auto">
          <a:xfrm>
            <a:off x="7359650" y="1851025"/>
            <a:ext cx="1489075" cy="1333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85738" indent="-185738" algn="l">
              <a:buFontTx/>
              <a:buNone/>
            </a:pPr>
            <a:r>
              <a:rPr lang="en-US" sz="2400"/>
              <a:t>Firefox</a:t>
            </a:r>
          </a:p>
          <a:p>
            <a:pPr marL="185738" indent="-185738" algn="l">
              <a:buFontTx/>
              <a:buNone/>
            </a:pPr>
            <a:endParaRPr lang="en-US" sz="2400"/>
          </a:p>
          <a:p>
            <a:pPr marL="185738" indent="-185738" algn="l">
              <a:buFontTx/>
              <a:buNone/>
            </a:pPr>
            <a:r>
              <a:rPr lang="en-US" sz="2400"/>
              <a:t>literature</a:t>
            </a:r>
          </a:p>
        </p:txBody>
      </p:sp>
      <p:pic>
        <p:nvPicPr>
          <p:cNvPr id="23558" name="Picture 5" descr="Firefox 1.5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41865" y="1366044"/>
            <a:ext cx="17049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9686" name="Picture 6" descr="goethe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48488" y="3357563"/>
            <a:ext cx="190500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61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408737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Majority of times, I have been WRONG.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So go see for yourself  - but don’t complicate life.      “In der </a:t>
            </a:r>
            <a:r>
              <a:rPr lang="en-US" sz="1000" b="0" dirty="0" err="1">
                <a:latin typeface="Lucida Sans Unicode" pitchFamily="34" charset="0"/>
              </a:rPr>
              <a:t>Beschrankung</a:t>
            </a:r>
            <a:r>
              <a:rPr lang="en-US" sz="1000" b="0" dirty="0">
                <a:latin typeface="Lucida Sans Unicode" pitchFamily="34" charset="0"/>
              </a:rPr>
              <a:t> </a:t>
            </a:r>
            <a:r>
              <a:rPr lang="en-US" sz="1000" b="0" dirty="0" err="1">
                <a:latin typeface="Lucida Sans Unicode" pitchFamily="34" charset="0"/>
              </a:rPr>
              <a:t>zeight</a:t>
            </a:r>
            <a:r>
              <a:rPr lang="en-US" sz="1000" b="0" dirty="0">
                <a:latin typeface="Lucida Sans Unicode" pitchFamily="34" charset="0"/>
              </a:rPr>
              <a:t> </a:t>
            </a:r>
            <a:r>
              <a:rPr lang="en-US" sz="1000" b="0" dirty="0" err="1">
                <a:latin typeface="Lucida Sans Unicode" pitchFamily="34" charset="0"/>
              </a:rPr>
              <a:t>sich</a:t>
            </a:r>
            <a:r>
              <a:rPr lang="en-US" sz="1000" b="0" dirty="0">
                <a:latin typeface="Lucida Sans Unicode" pitchFamily="34" charset="0"/>
              </a:rPr>
              <a:t> der Meister”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1331640" y="188640"/>
            <a:ext cx="6131024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rebuchet MS" pitchFamily="34" charset="0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+mn-lt"/>
              </a:rPr>
              <a:t>Don’t Take my word for it…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27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354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1259632" y="260648"/>
            <a:ext cx="6127750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+mn-lt"/>
              </a:rPr>
              <a:t>Quick Q &amp; A  (3 min ;-)	3 .. 2 .. 1 .. Zero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z="2400" b="1" dirty="0"/>
          </a:p>
          <a:p>
            <a:pPr eaLnBrk="1" hangingPunct="1"/>
            <a:r>
              <a:rPr lang="en-US" sz="2400" b="1" dirty="0"/>
              <a:t>Questions ?</a:t>
            </a:r>
          </a:p>
          <a:p>
            <a:pPr eaLnBrk="1" hangingPunct="1"/>
            <a:endParaRPr lang="en-US" sz="2400" b="1" dirty="0"/>
          </a:p>
          <a:p>
            <a:pPr eaLnBrk="1" hangingPunct="1"/>
            <a:r>
              <a:rPr lang="en-US" sz="2400" b="1" dirty="0"/>
              <a:t>Reactions ?</a:t>
            </a:r>
          </a:p>
          <a:p>
            <a:pPr eaLnBrk="1" hangingPunct="1"/>
            <a:endParaRPr lang="en-US" sz="2400" b="1" dirty="0"/>
          </a:p>
          <a:p>
            <a:pPr eaLnBrk="1" hangingPunct="1"/>
            <a:r>
              <a:rPr lang="en-US" sz="2400" b="1" dirty="0"/>
              <a:t>Experiences from the audience ?</a:t>
            </a:r>
          </a:p>
          <a:p>
            <a:pPr eaLnBrk="1" hangingPunct="1"/>
            <a:endParaRPr lang="en-US" sz="2400" b="1" dirty="0"/>
          </a:p>
        </p:txBody>
      </p:sp>
      <p:pic>
        <p:nvPicPr>
          <p:cNvPr id="32773" name="Picture 4" descr="targe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888" y="2924175"/>
            <a:ext cx="2805112" cy="313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7637" name="Picture 5" descr="hole4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025" y="3860800"/>
            <a:ext cx="1074738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5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4547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Best part of most meetings: Question and Answer time. 	Discuss.	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Teach me something: Tell me where you do NOT AGREE.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28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3892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icoche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581F4AB-7B0A-46D0-B895-01280DD96FE4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He got it …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525780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As Simple as Possible, but not too simple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Simplicity is a Requirement  - but Comlexity just sells better (EWD).</a:t>
            </a:r>
          </a:p>
        </p:txBody>
      </p:sp>
      <p:pic>
        <p:nvPicPr>
          <p:cNvPr id="62466" name="Picture 2" descr="C:\Documents and Settings\PVISSER\My Documents\Downloads\einst_simple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50" y="1428750"/>
            <a:ext cx="4667250" cy="450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800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Picture 26" descr="http://arthur.schotman.org/wp-content/uploads/2014/03/gep-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324" y="5013177"/>
            <a:ext cx="2762555" cy="7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ederlandshypotheekcollectief.nl/assets/admin/js/ckfinder/userfiles/images/Logo%20ING%20Bank%20JPEG%203x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347" y="2131406"/>
            <a:ext cx="2033314" cy="152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5592AE5-8CEE-6247-91CB-DF7D1320F42F}" type="slidenum">
              <a:rPr lang="en-US" sz="800"/>
              <a:pPr eaLnBrk="1" hangingPunct="1"/>
              <a:t>3</a:t>
            </a:fld>
            <a:endParaRPr lang="en-US" sz="800" dirty="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1438905" y="116632"/>
            <a:ext cx="5382436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 charset="0"/>
              </a:rPr>
              <a:t>Logo 	Cloud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76356" y="1122424"/>
            <a:ext cx="2592288" cy="4751387"/>
          </a:xfrm>
        </p:spPr>
        <p:txBody>
          <a:bodyPr>
            <a:noAutofit/>
          </a:bodyPr>
          <a:lstStyle/>
          <a:p>
            <a:pPr eaLnBrk="1" hangingPunct="1"/>
            <a:r>
              <a:rPr lang="en-US" sz="1800" b="1" dirty="0">
                <a:latin typeface="Arial" charset="0"/>
              </a:rPr>
              <a:t>Shell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Philips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ING bank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Nokia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(</a:t>
            </a:r>
            <a:r>
              <a:rPr lang="en-US" sz="1800" b="1" dirty="0" err="1">
                <a:latin typeface="Arial" charset="0"/>
              </a:rPr>
              <a:t>dutch</a:t>
            </a:r>
            <a:r>
              <a:rPr lang="en-US" sz="1800" b="1" dirty="0">
                <a:latin typeface="Arial" charset="0"/>
              </a:rPr>
              <a:t> </a:t>
            </a:r>
            <a:r>
              <a:rPr lang="en-US" sz="1800" b="1" dirty="0" err="1">
                <a:latin typeface="Arial" charset="0"/>
              </a:rPr>
              <a:t>gov</a:t>
            </a:r>
            <a:r>
              <a:rPr lang="en-US" sz="1800" b="1" dirty="0">
                <a:latin typeface="Arial" charset="0"/>
              </a:rPr>
              <a:t>)</a:t>
            </a:r>
          </a:p>
          <a:p>
            <a:pPr eaLnBrk="1" hangingPunct="1"/>
            <a:r>
              <a:rPr lang="en-US" sz="1800" b="1" dirty="0" err="1">
                <a:latin typeface="Arial" charset="0"/>
              </a:rPr>
              <a:t>Insinger</a:t>
            </a:r>
            <a:r>
              <a:rPr lang="en-US" sz="1800" b="1" dirty="0">
                <a:latin typeface="Arial" charset="0"/>
              </a:rPr>
              <a:t>, BNP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Etihad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NHS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BT</a:t>
            </a:r>
          </a:p>
          <a:p>
            <a:pPr eaLnBrk="1" hangingPunct="1"/>
            <a:r>
              <a:rPr lang="en-US" sz="1800" b="1" dirty="0" err="1">
                <a:latin typeface="Arial" charset="0"/>
              </a:rPr>
              <a:t>Claritas</a:t>
            </a:r>
            <a:r>
              <a:rPr lang="en-US" sz="1800" b="1" dirty="0">
                <a:latin typeface="Arial" charset="0"/>
              </a:rPr>
              <a:t>, Nielsen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Unilever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Exxon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GE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1285875" y="6457950"/>
            <a:ext cx="728662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charset="0"/>
              </a:rPr>
              <a:t>Don</a:t>
            </a:r>
            <a:r>
              <a:rPr lang="uk-UA" sz="1000" b="0" dirty="0">
                <a:latin typeface="Lucida Sans Unicode" charset="0"/>
              </a:rPr>
              <a:t>’</a:t>
            </a:r>
            <a:r>
              <a:rPr lang="en-US" sz="1000" b="0" dirty="0">
                <a:latin typeface="Lucida Sans Unicode" charset="0"/>
              </a:rPr>
              <a:t>t waste time on Self-Inflation</a:t>
            </a:r>
            <a:r>
              <a:rPr lang="is-IS" sz="1000" b="0" dirty="0">
                <a:latin typeface="Lucida Sans Unicode" charset="0"/>
              </a:rPr>
              <a:t>… but </a:t>
            </a:r>
            <a:r>
              <a:rPr lang="en-US" sz="1000" b="0" dirty="0">
                <a:latin typeface="Lucida Sans Unicode" charset="0"/>
              </a:rPr>
              <a:t>Hey, this was such  a cool Idea (from a marketing guy)… 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charset="0"/>
              </a:rPr>
              <a:t>Logos of my  major customers over time. If you want your logo here: Hire me.</a:t>
            </a:r>
          </a:p>
        </p:txBody>
      </p:sp>
      <p:pic>
        <p:nvPicPr>
          <p:cNvPr id="1026" name="Picture 2" descr="http://vignette4.wikia.nocookie.net/peanuts/images/f/f9/Shell_logo_4.jpg/revision/latest?cb=2015060123243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67" y="1254463"/>
            <a:ext cx="2548322" cy="65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kiwilighting.com/blog/wp-content/uploads/2013/10/Philips-LumiLEDs-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17" y="1475588"/>
            <a:ext cx="3224975" cy="80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nxp.com/wcm_documents/news/download-media/press-material/NXP_logo_RGB_web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27" y="2131406"/>
            <a:ext cx="21907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metwashairports.com/sites/default/files/etiha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573" y="1136442"/>
            <a:ext cx="1240775" cy="67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bankingreview.nl/upload/137163671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502" y="3549480"/>
            <a:ext cx="4150393" cy="58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scribetech.co.uk/wp-content/uploads/2013/02/SharedBusinessServices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86" y="5149911"/>
            <a:ext cx="309562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blogs.which.co.uk/technology/wp-content/uploads/2012/12/BT-LOGO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27" y="3353763"/>
            <a:ext cx="1732157" cy="97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smallbizdev.cornell.edu/assets/logos/claritas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804" y="4533887"/>
            <a:ext cx="15621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le:Exxon Mobil Logo.sv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88" y="4397153"/>
            <a:ext cx="3276723" cy="6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encrypted-tbn1.gstatic.com/images?q=tbn:ANd9GcQlqtfeXoj9xGWfPT-NEVwTCR6N6YBTcJMiuYN6IiPRbwqhgbpp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903" y="4249390"/>
            <a:ext cx="1882437" cy="30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://www.corporatebrandmatrix.com/images/unilever-old-logo.gif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462599"/>
            <a:ext cx="1142516" cy="89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75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allAtOnce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067128" cy="1143000"/>
          </a:xfrm>
        </p:spPr>
        <p:txBody>
          <a:bodyPr/>
          <a:lstStyle/>
          <a:p>
            <a:r>
              <a:rPr lang="en-US" dirty="0"/>
              <a:t>The very, very end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Intentionally left blank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737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067128" cy="1143000"/>
          </a:xfrm>
        </p:spPr>
        <p:txBody>
          <a:bodyPr/>
          <a:lstStyle/>
          <a:p>
            <a:r>
              <a:rPr lang="en-US" dirty="0"/>
              <a:t>The very, very end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This tech is still ahead of any </a:t>
            </a:r>
            <a:r>
              <a:rPr lang="en-US" dirty="0" err="1"/>
              <a:t>pg-wal</a:t>
            </a:r>
            <a:r>
              <a:rPr lang="en-US" dirty="0"/>
              <a:t> or barman, but  oracle want too much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  <a:p>
            <a:r>
              <a:rPr lang="en-US" dirty="0"/>
              <a:t>#poug17 speaker: </a:t>
            </a:r>
          </a:p>
          <a:p>
            <a:r>
              <a:rPr lang="en-US" dirty="0"/>
              <a:t>let me </a:t>
            </a:r>
            <a:r>
              <a:rPr lang="en-US" dirty="0" err="1"/>
              <a:t>exp</a:t>
            </a:r>
            <a:r>
              <a:rPr lang="mr-IN" dirty="0"/>
              <a:t>…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hic- </a:t>
            </a:r>
            <a:r>
              <a:rPr lang="en-US" dirty="0" err="1"/>
              <a:t>expllllllain</a:t>
            </a:r>
            <a:r>
              <a:rPr lang="en-US" dirty="0"/>
              <a:t>.  </a:t>
            </a:r>
          </a:p>
          <a:p>
            <a:r>
              <a:rPr lang="en-US" dirty="0"/>
              <a:t>(bad joke again)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461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 err="1">
                <a:latin typeface="+mn-lt"/>
              </a:rPr>
              <a:t>Dev</a:t>
            </a:r>
            <a:r>
              <a:rPr lang="en-US" sz="2400" b="1" dirty="0">
                <a:latin typeface="+mn-lt"/>
              </a:rPr>
              <a:t>-Ops : Good !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88" y="1214438"/>
            <a:ext cx="8463284" cy="4751387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10000"/>
              </a:lnSpc>
            </a:pPr>
            <a:r>
              <a:rPr lang="en-US" sz="2400" b="1" dirty="0">
                <a:latin typeface="+mn-lt"/>
              </a:rPr>
              <a:t>The Collaboration =&gt; Good!</a:t>
            </a:r>
          </a:p>
          <a:p>
            <a:pPr lvl="1"/>
            <a:r>
              <a:rPr lang="en-US" sz="2400" b="1" dirty="0"/>
              <a:t>Focus on Customer/goal.</a:t>
            </a:r>
          </a:p>
          <a:p>
            <a:pPr lvl="1" eaLnBrk="1" hangingPunct="1"/>
            <a:r>
              <a:rPr lang="en-US" sz="2400" b="1" dirty="0">
                <a:latin typeface="+mn-lt"/>
              </a:rPr>
              <a:t>Understanding + Education.. </a:t>
            </a:r>
          </a:p>
          <a:p>
            <a:pPr lvl="1" eaLnBrk="1" hangingPunct="1"/>
            <a:r>
              <a:rPr lang="en-US" sz="2400" b="1" dirty="0">
                <a:latin typeface="+mn-lt"/>
              </a:rPr>
              <a:t>Eliminate Management layers..</a:t>
            </a:r>
          </a:p>
          <a:p>
            <a:pPr lvl="1" eaLnBrk="1" hangingPunct="1"/>
            <a:r>
              <a:rPr lang="en-US" sz="2400" b="1" dirty="0">
                <a:latin typeface="+mn-lt"/>
              </a:rPr>
              <a:t>Eliminate “Hobbies”</a:t>
            </a:r>
          </a:p>
          <a:p>
            <a:pPr lvl="1" eaLnBrk="1" hangingPunct="1"/>
            <a:r>
              <a:rPr lang="en-US" sz="2400" b="1" dirty="0">
                <a:latin typeface="+mn-lt"/>
              </a:rPr>
              <a:t>Risk: loss of Knowledge (ACID)</a:t>
            </a:r>
          </a:p>
          <a:p>
            <a:pPr lvl="1" eaLnBrk="1" hangingPunct="1"/>
            <a:endParaRPr lang="en-US" sz="2400" b="1" dirty="0">
              <a:latin typeface="+mn-lt"/>
            </a:endParaRPr>
          </a:p>
          <a:p>
            <a:pPr eaLnBrk="1" hangingPunct="1"/>
            <a:r>
              <a:rPr lang="en-US" sz="2400" b="1" dirty="0">
                <a:latin typeface="+mn-lt"/>
              </a:rPr>
              <a:t>Automation + Continuous =&gt; Good</a:t>
            </a:r>
          </a:p>
          <a:p>
            <a:pPr lvl="1" eaLnBrk="1" hangingPunct="1"/>
            <a:r>
              <a:rPr lang="en-US" sz="2400" b="1" dirty="0">
                <a:latin typeface="+mn-lt"/>
              </a:rPr>
              <a:t>Less human Error</a:t>
            </a:r>
            <a:r>
              <a:rPr lang="is-IS" sz="2400" b="1" dirty="0">
                <a:latin typeface="+mn-lt"/>
              </a:rPr>
              <a:t>…</a:t>
            </a:r>
          </a:p>
          <a:p>
            <a:pPr lvl="1" eaLnBrk="1" hangingPunct="1"/>
            <a:r>
              <a:rPr lang="en-US" sz="2400" b="1" dirty="0">
                <a:latin typeface="+mn-lt"/>
              </a:rPr>
              <a:t>B</a:t>
            </a:r>
            <a:r>
              <a:rPr lang="is-IS" sz="2400" b="1" dirty="0">
                <a:latin typeface="+mn-lt"/>
              </a:rPr>
              <a:t>ut also: Less Human Correction ..</a:t>
            </a:r>
          </a:p>
          <a:p>
            <a:pPr lvl="1" eaLnBrk="1" hangingPunct="1"/>
            <a:r>
              <a:rPr lang="is-IS" sz="2400" b="1" dirty="0">
                <a:latin typeface="+mn-lt"/>
              </a:rPr>
              <a:t>And ... </a:t>
            </a:r>
            <a:r>
              <a:rPr lang="en-US" sz="2400" b="1" dirty="0">
                <a:latin typeface="+mn-lt"/>
              </a:rPr>
              <a:t>N</a:t>
            </a:r>
            <a:r>
              <a:rPr lang="is-IS" sz="2400" b="1" dirty="0">
                <a:latin typeface="+mn-lt"/>
              </a:rPr>
              <a:t>eeds Debugging (and test)</a:t>
            </a: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331640" y="6457890"/>
            <a:ext cx="652363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The positive sides : Keep them.. The potential problems: Try to fix.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Make sure teams had </a:t>
            </a:r>
            <a:r>
              <a:rPr lang="en-US" sz="1000" b="0" dirty="0">
                <a:latin typeface="Lucida Sans Unicode" pitchFamily="34" charset="0"/>
              </a:rPr>
              <a:t> “knowing”, and make sure automation </a:t>
            </a:r>
            <a:r>
              <a:rPr lang="en-US" sz="1000" b="0" dirty="0" err="1">
                <a:latin typeface="Lucida Sans Unicode" pitchFamily="34" charset="0"/>
              </a:rPr>
              <a:t>doesn</a:t>
            </a:r>
            <a:r>
              <a:rPr lang="uk-UA" sz="1000" b="0" dirty="0">
                <a:latin typeface="Lucida Sans Unicode" pitchFamily="34" charset="0"/>
              </a:rPr>
              <a:t>’</a:t>
            </a:r>
            <a:r>
              <a:rPr lang="en-US" sz="1000" b="0" dirty="0">
                <a:latin typeface="Lucida Sans Unicode" pitchFamily="34" charset="0"/>
              </a:rPr>
              <a:t>t control you..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218747" y="3933056"/>
            <a:ext cx="925253" cy="609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1600" dirty="0"/>
              <a:t>Image: </a:t>
            </a:r>
          </a:p>
          <a:p>
            <a:pPr>
              <a:buFontTx/>
              <a:buNone/>
            </a:pPr>
            <a:r>
              <a:rPr lang="en-US" sz="1600" dirty="0"/>
              <a:t>shiny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32</a:t>
            </a:fld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242" y="980728"/>
            <a:ext cx="3001758" cy="2401406"/>
          </a:xfrm>
          <a:prstGeom prst="rect">
            <a:avLst/>
          </a:prstGeom>
        </p:spPr>
      </p:pic>
      <p:pic>
        <p:nvPicPr>
          <p:cNvPr id="3" name="Picture 2" descr="Screen Shot 2016-10-19 at 09.43.1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717032"/>
            <a:ext cx="2267744" cy="2551213"/>
          </a:xfrm>
          <a:prstGeom prst="rect">
            <a:avLst/>
          </a:prstGeom>
        </p:spPr>
      </p:pic>
      <p:pic>
        <p:nvPicPr>
          <p:cNvPr id="11" name="Picture 10" descr="kafka_quote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9144000" cy="437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2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What does it look like..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>
                <a:latin typeface="Arial" charset="0"/>
              </a:rPr>
              <a:t> </a:t>
            </a: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charset="0"/>
              </a:rPr>
              <a:t>Couldn</a:t>
            </a:r>
            <a:r>
              <a:rPr lang="ja-JP" altLang="en-US" sz="1000" b="0">
                <a:latin typeface="Lucida Sans Unicode" charset="0"/>
              </a:rPr>
              <a:t>’</a:t>
            </a:r>
            <a:r>
              <a:rPr lang="en-US" sz="1000" b="0">
                <a:latin typeface="Lucida Sans Unicode" charset="0"/>
              </a:rPr>
              <a:t>t resist…  after this changing room, not allowed to take pictures anymore..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charset="0"/>
              </a:rPr>
              <a:t>For travel pictures from Asia: later…</a:t>
            </a:r>
          </a:p>
        </p:txBody>
      </p:sp>
      <p:pic>
        <p:nvPicPr>
          <p:cNvPr id="6150" name="Picture 2" descr="C:\Data\nokia_n95\Images\201103\201103A0\25032011411_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484313"/>
            <a:ext cx="295275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 descr="C:\Data\nokia_n95\Images\201103\201103A0\25032011412_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3573463"/>
            <a:ext cx="3294063" cy="246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 descr="C:\Data\nokia_n95\Images\201103\201103A0\12032011407_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12875"/>
            <a:ext cx="3241675" cy="24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8840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1619672" y="26064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+mn-lt"/>
              </a:rPr>
              <a:t>Agenda 		(</a:t>
            </a:r>
            <a:r>
              <a:rPr lang="en-US" sz="2400" b="1" dirty="0" err="1">
                <a:latin typeface="+mn-lt"/>
              </a:rPr>
              <a:t>approx</a:t>
            </a:r>
            <a:r>
              <a:rPr lang="en-US" sz="2400" b="1" dirty="0">
                <a:latin typeface="+mn-lt"/>
              </a:rPr>
              <a:t> 45 min)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8564" y="1392535"/>
            <a:ext cx="8642350" cy="461645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>
                <a:latin typeface="+mn-lt"/>
              </a:rPr>
              <a:t>History</a:t>
            </a:r>
            <a:r>
              <a:rPr lang="is-IS" sz="2400" b="1" dirty="0">
                <a:latin typeface="+mn-lt"/>
              </a:rPr>
              <a:t>…</a:t>
            </a:r>
            <a:r>
              <a:rPr lang="en-US" sz="2400" b="1" dirty="0">
                <a:latin typeface="+mn-lt"/>
              </a:rPr>
              <a:t> 80s, 90s, 00s</a:t>
            </a:r>
            <a:r>
              <a:rPr lang="is-IS" sz="2400" b="1" dirty="0">
                <a:latin typeface="+mn-lt"/>
              </a:rPr>
              <a:t>…</a:t>
            </a:r>
            <a:r>
              <a:rPr lang="en-US" sz="2400" b="1" dirty="0">
                <a:latin typeface="+mn-lt"/>
              </a:rPr>
              <a:t>		(old stuff…)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>
              <a:latin typeface="+mn-lt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>
                <a:latin typeface="+mn-lt"/>
              </a:rPr>
              <a:t>Our History				(What we did)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>
              <a:latin typeface="+mn-lt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 err="1">
                <a:latin typeface="+mn-lt"/>
              </a:rPr>
              <a:t>DevOps</a:t>
            </a:r>
            <a:r>
              <a:rPr lang="en-US" sz="2400" b="1" dirty="0">
                <a:latin typeface="+mn-lt"/>
              </a:rPr>
              <a:t>				(New!)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>
                <a:latin typeface="+mn-lt"/>
              </a:rPr>
              <a:t>Jargon				(buzzwords)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>
              <a:latin typeface="+mn-lt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>
                <a:latin typeface="+mn-lt"/>
              </a:rPr>
              <a:t>Lessons ?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>
              <a:latin typeface="+mn-lt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>
                <a:latin typeface="+mn-lt"/>
              </a:rPr>
              <a:t>10 min Discussion			(Do Challenge!)</a:t>
            </a:r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Agenda: What is going to happen 1-in this talk and 2-to your job.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2</a:t>
            </a:r>
            <a:r>
              <a:rPr lang="en-US" sz="1000" b="0" dirty="0">
                <a:latin typeface="Lucida Sans Unicode" pitchFamily="34" charset="0"/>
              </a:rPr>
              <a:t>0+ slides, 2min/slide.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1196752"/>
            <a:ext cx="1905000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0913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+mn-lt"/>
              </a:rPr>
              <a:t>What is happening …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1124744"/>
            <a:ext cx="8463284" cy="475138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sz="2600" b="1" dirty="0"/>
              <a:t>Users:</a:t>
            </a:r>
          </a:p>
          <a:p>
            <a:pPr lvl="1">
              <a:lnSpc>
                <a:spcPct val="80000"/>
              </a:lnSpc>
            </a:pPr>
            <a:r>
              <a:rPr lang="en-US" sz="2200" b="1" dirty="0"/>
              <a:t>Need more, need it Faster.., </a:t>
            </a:r>
          </a:p>
          <a:p>
            <a:pPr lvl="1">
              <a:lnSpc>
                <a:spcPct val="80000"/>
              </a:lnSpc>
            </a:pPr>
            <a:r>
              <a:rPr lang="en-US" sz="2200" b="1" dirty="0"/>
              <a:t>But also need Working system, Stability</a:t>
            </a:r>
          </a:p>
          <a:p>
            <a:pPr>
              <a:lnSpc>
                <a:spcPct val="80000"/>
              </a:lnSpc>
            </a:pPr>
            <a:endParaRPr lang="en-US" sz="2400" b="1" dirty="0"/>
          </a:p>
          <a:p>
            <a:pPr>
              <a:lnSpc>
                <a:spcPct val="80000"/>
              </a:lnSpc>
            </a:pPr>
            <a:r>
              <a:rPr lang="en-US" sz="2400" b="1" dirty="0" err="1"/>
              <a:t>Dev</a:t>
            </a:r>
            <a:r>
              <a:rPr lang="en-US" sz="2400" b="1" dirty="0"/>
              <a:t>-teams:</a:t>
            </a:r>
          </a:p>
          <a:p>
            <a:pPr lvl="1">
              <a:lnSpc>
                <a:spcPct val="80000"/>
              </a:lnSpc>
            </a:pPr>
            <a:r>
              <a:rPr lang="en-US" sz="2200" b="1" dirty="0"/>
              <a:t>Must Deliver </a:t>
            </a:r>
          </a:p>
          <a:p>
            <a:pPr lvl="1">
              <a:lnSpc>
                <a:spcPct val="80000"/>
              </a:lnSpc>
            </a:pPr>
            <a:r>
              <a:rPr lang="en-US" sz="2200" b="1" dirty="0"/>
              <a:t>Wants to use latest tools </a:t>
            </a:r>
            <a:r>
              <a:rPr lang="is-IS" sz="2200" b="1" dirty="0"/>
              <a:t>…</a:t>
            </a:r>
          </a:p>
          <a:p>
            <a:pPr lvl="1">
              <a:lnSpc>
                <a:spcPct val="80000"/>
              </a:lnSpc>
            </a:pPr>
            <a:r>
              <a:rPr lang="en-US" sz="2200" b="1" dirty="0"/>
              <a:t>B</a:t>
            </a:r>
            <a:r>
              <a:rPr lang="is-IS" sz="2200" b="1" dirty="0"/>
              <a:t>e Agile!</a:t>
            </a:r>
            <a:endParaRPr lang="en-US" sz="2200" b="1" dirty="0"/>
          </a:p>
          <a:p>
            <a:pPr>
              <a:lnSpc>
                <a:spcPct val="80000"/>
              </a:lnSpc>
            </a:pPr>
            <a:endParaRPr lang="en-US" sz="2600" b="1" dirty="0"/>
          </a:p>
          <a:p>
            <a:pPr>
              <a:lnSpc>
                <a:spcPct val="80000"/>
              </a:lnSpc>
            </a:pPr>
            <a:r>
              <a:rPr lang="en-US" sz="2400" b="1" dirty="0"/>
              <a:t>Operations (DBA?)</a:t>
            </a:r>
          </a:p>
          <a:p>
            <a:pPr lvl="1">
              <a:lnSpc>
                <a:spcPct val="80000"/>
              </a:lnSpc>
            </a:pPr>
            <a:r>
              <a:rPr lang="en-US" sz="2200" b="1" dirty="0"/>
              <a:t>Too much changes..</a:t>
            </a:r>
          </a:p>
          <a:p>
            <a:pPr lvl="1">
              <a:lnSpc>
                <a:spcPct val="80000"/>
              </a:lnSpc>
            </a:pPr>
            <a:r>
              <a:rPr lang="en-US" sz="2200" b="1" dirty="0"/>
              <a:t>System not stable.</a:t>
            </a:r>
          </a:p>
          <a:p>
            <a:pPr marL="0" indent="0">
              <a:lnSpc>
                <a:spcPct val="80000"/>
              </a:lnSpc>
              <a:buNone/>
            </a:pPr>
            <a:endParaRPr lang="en-US" sz="2600" b="1" dirty="0"/>
          </a:p>
          <a:p>
            <a:pPr>
              <a:lnSpc>
                <a:spcPct val="80000"/>
              </a:lnSpc>
            </a:pPr>
            <a:r>
              <a:rPr lang="en-US" sz="2600" b="1" dirty="0"/>
              <a:t>Architect:</a:t>
            </a:r>
          </a:p>
          <a:p>
            <a:pPr lvl="1">
              <a:lnSpc>
                <a:spcPct val="80000"/>
              </a:lnSpc>
            </a:pPr>
            <a:r>
              <a:rPr lang="en-US" sz="2200" b="1" dirty="0"/>
              <a:t>We Need Standards</a:t>
            </a:r>
          </a:p>
          <a:p>
            <a:pPr lvl="1">
              <a:lnSpc>
                <a:spcPct val="80000"/>
              </a:lnSpc>
            </a:pPr>
            <a:r>
              <a:rPr lang="en-US" sz="2200" b="1" dirty="0"/>
              <a:t>Must follow process ... </a:t>
            </a: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331640" y="6437986"/>
            <a:ext cx="5904656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Depends on who you ask…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Large </a:t>
            </a:r>
            <a:r>
              <a:rPr lang="en-US" sz="1000" dirty="0" err="1">
                <a:latin typeface="Lucida Sans Unicode" pitchFamily="34" charset="0"/>
              </a:rPr>
              <a:t>organisations</a:t>
            </a:r>
            <a:r>
              <a:rPr lang="en-US" sz="1000" dirty="0">
                <a:latin typeface="Lucida Sans Unicode" pitchFamily="34" charset="0"/>
              </a:rPr>
              <a:t> are </a:t>
            </a:r>
            <a:r>
              <a:rPr lang="en-US" sz="1000" dirty="0" err="1">
                <a:latin typeface="Lucida Sans Unicode" pitchFamily="34" charset="0"/>
              </a:rPr>
              <a:t>compartimentalized</a:t>
            </a:r>
            <a:r>
              <a:rPr lang="en-US" sz="1000" dirty="0">
                <a:latin typeface="Lucida Sans Unicode" pitchFamily="34" charset="0"/>
              </a:rPr>
              <a:t>, Silos..</a:t>
            </a:r>
            <a:r>
              <a:rPr lang="en-US" sz="1000" b="0" dirty="0">
                <a:latin typeface="Lucida Sans Unicode" pitchFamily="34" charset="0"/>
              </a:rPr>
              <a:t>.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812360" y="2924944"/>
            <a:ext cx="1120820" cy="929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1600" dirty="0"/>
              <a:t>Image: </a:t>
            </a:r>
          </a:p>
          <a:p>
            <a:pPr>
              <a:buFontTx/>
              <a:buNone/>
            </a:pPr>
            <a:r>
              <a:rPr lang="en-US" sz="1600" dirty="0"/>
              <a:t>Clueless,</a:t>
            </a:r>
          </a:p>
          <a:p>
            <a:pPr>
              <a:buFontTx/>
              <a:buNone/>
            </a:pPr>
            <a:r>
              <a:rPr lang="en-US" sz="1600" dirty="0"/>
              <a:t>Pointing..</a:t>
            </a:r>
          </a:p>
        </p:txBody>
      </p:sp>
      <p:pic>
        <p:nvPicPr>
          <p:cNvPr id="54274" name="Picture 2" descr="http://3.bp.blogspot.com/-p5oP2Gu9M2U/ThCnqROsMBI/AAAAAAAAAhA/nUCHmk15eEw/s1600/pointing+finger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35688" y="1268760"/>
            <a:ext cx="2808312" cy="2808312"/>
          </a:xfrm>
          <a:prstGeom prst="rect">
            <a:avLst/>
          </a:prstGeom>
          <a:noFill/>
        </p:spPr>
      </p:pic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6</a:t>
            </a:fld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124744"/>
            <a:ext cx="6272862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ppy_plumme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273406"/>
            <a:ext cx="2818557" cy="2893719"/>
          </a:xfrm>
          <a:prstGeom prst="rect">
            <a:avLst/>
          </a:prstGeom>
        </p:spPr>
      </p:pic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331640" y="280988"/>
            <a:ext cx="5904656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+mn-lt"/>
              </a:rPr>
              <a:t>History (80s, 90s)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196752"/>
            <a:ext cx="8463284" cy="4751387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+mn-lt"/>
              </a:rPr>
              <a:t>Mainframe (or Novell + PCs)</a:t>
            </a:r>
          </a:p>
          <a:p>
            <a:pPr lvl="1" eaLnBrk="1" hangingPunct="1"/>
            <a:r>
              <a:rPr lang="en-US" sz="2200" b="1" dirty="0">
                <a:latin typeface="+mn-lt"/>
              </a:rPr>
              <a:t>Small team of IT</a:t>
            </a:r>
          </a:p>
          <a:p>
            <a:pPr lvl="1" eaLnBrk="1" hangingPunct="1"/>
            <a:r>
              <a:rPr lang="en-US" sz="2200" b="1" dirty="0">
                <a:latin typeface="+mn-lt"/>
              </a:rPr>
              <a:t>Analysis, Design, Programming, Pager/Phone</a:t>
            </a:r>
            <a:r>
              <a:rPr lang="is-IS" sz="2200" b="1" dirty="0">
                <a:latin typeface="+mn-lt"/>
              </a:rPr>
              <a:t>…</a:t>
            </a:r>
          </a:p>
          <a:p>
            <a:pPr lvl="1" eaLnBrk="1" hangingPunct="1"/>
            <a:endParaRPr lang="en-US" sz="2200" b="1" dirty="0">
              <a:latin typeface="+mn-lt"/>
            </a:endParaRPr>
          </a:p>
          <a:p>
            <a:r>
              <a:rPr lang="en-US" sz="2600" b="1" dirty="0">
                <a:latin typeface="+mn-lt"/>
              </a:rPr>
              <a:t>Did Everything.</a:t>
            </a:r>
          </a:p>
          <a:p>
            <a:pPr lvl="1" eaLnBrk="1" hangingPunct="1"/>
            <a:r>
              <a:rPr lang="en-US" sz="2200" b="1" dirty="0">
                <a:latin typeface="+mn-lt"/>
              </a:rPr>
              <a:t>Fixed </a:t>
            </a:r>
            <a:r>
              <a:rPr lang="en-US" sz="2200" b="1" dirty="0" err="1">
                <a:latin typeface="+mn-lt"/>
              </a:rPr>
              <a:t>Everyting</a:t>
            </a:r>
            <a:r>
              <a:rPr lang="en-US" sz="2200" b="1" dirty="0">
                <a:latin typeface="+mn-lt"/>
              </a:rPr>
              <a:t>.</a:t>
            </a:r>
          </a:p>
          <a:p>
            <a:endParaRPr lang="en-US" sz="2600" b="1" dirty="0">
              <a:latin typeface="+mn-lt"/>
            </a:endParaRPr>
          </a:p>
          <a:p>
            <a:r>
              <a:rPr lang="en-US" sz="2600" b="1" dirty="0">
                <a:latin typeface="+mn-lt"/>
              </a:rPr>
              <a:t>Easy Communication.</a:t>
            </a:r>
          </a:p>
          <a:p>
            <a:r>
              <a:rPr lang="en-US" sz="2600" b="1" dirty="0">
                <a:latin typeface="+mn-lt"/>
              </a:rPr>
              <a:t>Common Goal : Make things Work.</a:t>
            </a:r>
          </a:p>
          <a:p>
            <a:r>
              <a:rPr lang="en-US" sz="2600" b="1" dirty="0">
                <a:latin typeface="+mn-lt"/>
              </a:rPr>
              <a:t>No managers.</a:t>
            </a: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331640" y="6457890"/>
            <a:ext cx="70723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In the 80s..  Short lines of communications.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Everything got fixed</a:t>
            </a:r>
            <a:r>
              <a:rPr lang="is-IS" sz="1000" b="0" dirty="0">
                <a:latin typeface="Lucida Sans Unicode" pitchFamily="34" charset="0"/>
              </a:rPr>
              <a:t>…  And then the cycle started ....</a:t>
            </a:r>
            <a:endParaRPr lang="en-US" sz="1000" b="0" dirty="0">
              <a:latin typeface="Lucida Sans Unicode" pitchFamily="34" charset="0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7</a:t>
            </a:fld>
            <a:endParaRPr lang="en-US" sz="1400" dirty="0"/>
          </a:p>
        </p:txBody>
      </p:sp>
      <p:pic>
        <p:nvPicPr>
          <p:cNvPr id="7" name="Picture 2" descr="Related image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251" y="4248112"/>
            <a:ext cx="2560286" cy="205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68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ppy_plumme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70" y="2996952"/>
            <a:ext cx="2818557" cy="2893719"/>
          </a:xfrm>
          <a:prstGeom prst="rect">
            <a:avLst/>
          </a:prstGeom>
        </p:spPr>
      </p:pic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259632" y="26064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+mn-lt"/>
              </a:rPr>
              <a:t>A “Plummer” can build</a:t>
            </a:r>
            <a:r>
              <a:rPr lang="is-IS" sz="2400" b="1" dirty="0">
                <a:latin typeface="+mn-lt"/>
              </a:rPr>
              <a:t>…</a:t>
            </a:r>
            <a:endParaRPr lang="en-US" sz="2400" b="1" dirty="0">
              <a:latin typeface="+mn-lt"/>
            </a:endParaRP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4927" y="1194098"/>
            <a:ext cx="8463284" cy="4751387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en-US" sz="2400" b="1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b="1" dirty="0">
                <a:latin typeface="+mn-lt"/>
              </a:rPr>
              <a:t>A small house</a:t>
            </a:r>
            <a:r>
              <a:rPr lang="is-IS" sz="2400" b="1" dirty="0">
                <a:latin typeface="+mn-lt"/>
              </a:rPr>
              <a:t>…</a:t>
            </a:r>
            <a:endParaRPr lang="en-US" sz="2400" b="1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endParaRPr lang="en-US" sz="2400" b="1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b="1" dirty="0">
                <a:latin typeface="+mn-lt"/>
              </a:rPr>
              <a:t>Maintain it.. 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b="1" dirty="0">
                <a:latin typeface="+mn-lt"/>
              </a:rPr>
              <a:t>Dev Ops.. “You Built IT, You Run IT”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b="1" dirty="0">
                <a:latin typeface="+mn-lt"/>
              </a:rPr>
              <a:t>But many small houses</a:t>
            </a:r>
            <a:r>
              <a:rPr lang="is-IS" sz="2400" b="1" dirty="0">
                <a:latin typeface="+mn-lt"/>
              </a:rPr>
              <a:t>… </a:t>
            </a:r>
          </a:p>
          <a:p>
            <a:pPr lvl="1">
              <a:lnSpc>
                <a:spcPct val="80000"/>
              </a:lnSpc>
            </a:pPr>
            <a:r>
              <a:rPr lang="en-US" sz="2000" b="1" dirty="0">
                <a:latin typeface="+mn-lt"/>
              </a:rPr>
              <a:t>Overworked ? </a:t>
            </a:r>
          </a:p>
          <a:p>
            <a:pPr eaLnBrk="1" hangingPunct="1"/>
            <a:endParaRPr lang="en-US" sz="2400" b="1" dirty="0">
              <a:latin typeface="+mn-lt"/>
            </a:endParaRPr>
          </a:p>
          <a:p>
            <a:pPr marL="0" indent="0" eaLnBrk="1" hangingPunct="1">
              <a:buNone/>
            </a:pPr>
            <a:endParaRPr lang="en-US" sz="2400" b="1" dirty="0">
              <a:latin typeface="+mn-lt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331640" y="6457890"/>
            <a:ext cx="6451624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I told my boss/client in 1997 or so: we need more planning, more “structure”, we need an architect??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I did not know what would go wrong</a:t>
            </a:r>
            <a:r>
              <a:rPr lang="is-IS" sz="1000" dirty="0">
                <a:latin typeface="Lucida Sans Unicode" pitchFamily="34" charset="0"/>
              </a:rPr>
              <a:t>… </a:t>
            </a:r>
            <a:endParaRPr lang="en-US" sz="1000" b="0" dirty="0">
              <a:latin typeface="Lucida Sans Unicode" pitchFamily="34" charset="0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8</a:t>
            </a:fld>
            <a:endParaRPr lang="en-US" sz="1400" dirty="0"/>
          </a:p>
        </p:txBody>
      </p:sp>
      <p:pic>
        <p:nvPicPr>
          <p:cNvPr id="2" name="Picture 1" descr="cabin_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17" y="1075670"/>
            <a:ext cx="7619270" cy="498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0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1259632" y="26064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+mn-lt"/>
              </a:rPr>
              <a:t>More + Complex houses</a:t>
            </a:r>
            <a:r>
              <a:rPr lang="is-IS" sz="2400" b="1" dirty="0">
                <a:latin typeface="+mn-lt"/>
              </a:rPr>
              <a:t>…</a:t>
            </a:r>
            <a:endParaRPr lang="en-US" sz="2400" b="1" dirty="0">
              <a:latin typeface="+mn-lt"/>
            </a:endParaRP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331640" y="6457890"/>
            <a:ext cx="6451624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But houses and systems become more complex  This is what happened to some IT shops</a:t>
            </a:r>
            <a:r>
              <a:rPr lang="is-IS" sz="1000" b="0" dirty="0">
                <a:latin typeface="Lucida Sans Unicode" pitchFamily="34" charset="0"/>
              </a:rPr>
              <a:t>…</a:t>
            </a:r>
            <a:endParaRPr lang="en-US" sz="1000" b="0" dirty="0">
              <a:latin typeface="Lucida Sans Unicode" pitchFamily="34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And then the </a:t>
            </a:r>
            <a:r>
              <a:rPr lang="en-US" sz="1000" b="0" dirty="0" err="1">
                <a:latin typeface="Lucida Sans Unicode" pitchFamily="34" charset="0"/>
              </a:rPr>
              <a:t>plummer</a:t>
            </a:r>
            <a:r>
              <a:rPr lang="en-US" sz="1000" dirty="0">
                <a:latin typeface="Lucida Sans Unicode" pitchFamily="34" charset="0"/>
              </a:rPr>
              <a:t> (team) becomes </a:t>
            </a:r>
            <a:r>
              <a:rPr lang="en-US" sz="1000" dirty="0" err="1">
                <a:latin typeface="Lucida Sans Unicode" pitchFamily="34" charset="0"/>
              </a:rPr>
              <a:t>overwoked</a:t>
            </a:r>
            <a:r>
              <a:rPr lang="is-IS" sz="1000" dirty="0">
                <a:latin typeface="Lucida Sans Unicode" pitchFamily="34" charset="0"/>
              </a:rPr>
              <a:t>…</a:t>
            </a:r>
            <a:endParaRPr lang="en-US" sz="1000" b="0" dirty="0">
              <a:latin typeface="Lucida Sans Unicode" pitchFamily="34" charset="0"/>
            </a:endParaRP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9</a:t>
            </a:fld>
            <a:endParaRPr lang="en-US" sz="14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bin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2"/>
            <a:ext cx="7599342" cy="4653136"/>
          </a:xfrm>
          <a:prstGeom prst="rect">
            <a:avLst/>
          </a:prstGeom>
        </p:spPr>
      </p:pic>
      <p:pic>
        <p:nvPicPr>
          <p:cNvPr id="4" name="Picture 3" descr="cabin_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40767"/>
            <a:ext cx="7488832" cy="4992555"/>
          </a:xfrm>
          <a:prstGeom prst="rect">
            <a:avLst/>
          </a:prstGeom>
        </p:spPr>
      </p:pic>
      <p:pic>
        <p:nvPicPr>
          <p:cNvPr id="5" name="Picture 4" descr="cabin_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72816"/>
            <a:ext cx="8064896" cy="3960440"/>
          </a:xfrm>
          <a:prstGeom prst="rect">
            <a:avLst/>
          </a:prstGeom>
        </p:spPr>
      </p:pic>
      <p:pic>
        <p:nvPicPr>
          <p:cNvPr id="7" name="Picture 6" descr="cabin_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196752"/>
            <a:ext cx="7416824" cy="49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2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4synergy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4synergy-template.potx</Template>
  <TotalTime>9562</TotalTime>
  <Words>1893</Words>
  <Application>Microsoft Macintosh PowerPoint</Application>
  <PresentationFormat>On-screen Show (4:3)</PresentationFormat>
  <Paragraphs>427</Paragraphs>
  <Slides>32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Lucida Sans Unicode</vt:lpstr>
      <vt:lpstr>Trebuchet MS</vt:lpstr>
      <vt:lpstr>4synergy-template</vt:lpstr>
      <vt:lpstr>Notes, abstract</vt:lpstr>
      <vt:lpstr>Dinosaur DBA  versus  and Dev Ops</vt:lpstr>
      <vt:lpstr>Logo  Cloud</vt:lpstr>
      <vt:lpstr>What does it look like..</vt:lpstr>
      <vt:lpstr>Agenda   (approx 45 min)</vt:lpstr>
      <vt:lpstr>What is happening …</vt:lpstr>
      <vt:lpstr>History (80s, 90s)</vt:lpstr>
      <vt:lpstr>A “Plummer” can build…</vt:lpstr>
      <vt:lpstr>More + Complex houses…</vt:lpstr>
      <vt:lpstr>We need some “structure”</vt:lpstr>
      <vt:lpstr>Specializations … (90s)</vt:lpstr>
      <vt:lpstr>Kafka comes along…</vt:lpstr>
      <vt:lpstr>1997: the “Oracle Cowboy”</vt:lpstr>
      <vt:lpstr>But as “new” systems grow….</vt:lpstr>
      <vt:lpstr>Again: Specialization…(new names)</vt:lpstr>
      <vt:lpstr>And now … Silos versus DEV-OPS</vt:lpstr>
      <vt:lpstr>Dev-Ops: The 3 Ideas</vt:lpstr>
      <vt:lpstr>Dev-Ops: 1. Collaboration</vt:lpstr>
      <vt:lpstr>Dev-Ops: 2. Automation</vt:lpstr>
      <vt:lpstr>Dev-Ops: 3. Continuous</vt:lpstr>
      <vt:lpstr>Dev-Ops : Design… </vt:lpstr>
      <vt:lpstr>Dev-Ops : Knowledge, Skills… </vt:lpstr>
      <vt:lpstr>You. Will. Do. Dev-OPS…</vt:lpstr>
      <vt:lpstr>Short : Be like him …</vt:lpstr>
      <vt:lpstr>Short : Avoid this…</vt:lpstr>
      <vt:lpstr>Then: Create this…?</vt:lpstr>
      <vt:lpstr>PowerPoint Presentation</vt:lpstr>
      <vt:lpstr>Quick Q &amp; A  (3 min ;-) 3 .. 2 .. 1 .. Zero</vt:lpstr>
      <vt:lpstr>He got it …</vt:lpstr>
      <vt:lpstr>The very, very end…</vt:lpstr>
      <vt:lpstr>The very, very end…</vt:lpstr>
      <vt:lpstr>Dev-Ops : Good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Pascal Prins</dc:creator>
  <cp:lastModifiedBy>piet de visser</cp:lastModifiedBy>
  <cp:revision>102</cp:revision>
  <dcterms:created xsi:type="dcterms:W3CDTF">2012-05-14T11:10:28Z</dcterms:created>
  <dcterms:modified xsi:type="dcterms:W3CDTF">2019-10-09T12:20:43Z</dcterms:modified>
</cp:coreProperties>
</file>